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jpg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88" r:id="rId5"/>
  </p:sldMasterIdLst>
  <p:notesMasterIdLst>
    <p:notesMasterId r:id="rId15"/>
  </p:notesMasterIdLst>
  <p:sldIdLst>
    <p:sldId id="796" r:id="rId6"/>
    <p:sldId id="258" r:id="rId7"/>
    <p:sldId id="1271" r:id="rId8"/>
    <p:sldId id="1210" r:id="rId9"/>
    <p:sldId id="1211" r:id="rId10"/>
    <p:sldId id="1195" r:id="rId11"/>
    <p:sldId id="1269" r:id="rId12"/>
    <p:sldId id="1272" r:id="rId13"/>
    <p:sldId id="1072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7F7F7F"/>
    <a:srgbClr val="0099AB"/>
    <a:srgbClr val="164386"/>
    <a:srgbClr val="00B0F0"/>
    <a:srgbClr val="2396DD"/>
    <a:srgbClr val="FFFFFF"/>
    <a:srgbClr val="54CCCD"/>
    <a:srgbClr val="4DB8C4"/>
    <a:srgbClr val="1E8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976" autoAdjust="0"/>
  </p:normalViewPr>
  <p:slideViewPr>
    <p:cSldViewPr snapToGrid="0">
      <p:cViewPr varScale="1">
        <p:scale>
          <a:sx n="64" d="100"/>
          <a:sy n="64" d="100"/>
        </p:scale>
        <p:origin x="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14:27:18.8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1110 84,'22'-1,"41"-7,-14 1,305-4,-302 11,-32-1,0-1,0-1,32-9,-84 21,0-1,0-1,-43 3,-101 0,157-9,-9-1,-333 0,246-12,-17-2,125 14,-258 0,229 6,-1 0,-64 22,99-27,-1 0,0 0,1 0,0 0,-1 0,1 1,-1-1,1 0,0 1,-4 3,6-4,0-1,0 0,-1 1,1 0,-1-1,1 0,0 1,0 0,0-1,0 0,0 1,0 0,0-1,0 1,0 0,0-1,0 0,0 1,0 0,0-1,0 2,1-1,0 1,0-1,0 1,-1-1,2 0,-2 0,2 0,-1 1,0-2,1 2,0 0,16 8,1 0,0 0,0-2,0 0,33 7,-19-4,27 6,1-2,1-3,81 6,-82-14,273 14,-277-18,0-4,77-14,-61 5,20-4,107-34,-5-5,-223 63,-1-3,-51 4,-79-4,134-4,14 1,-255-1,-1-17,255 16,1-1,-1 0,1-1,-1 0,-20-9,30 11,1 1,0-1,-1 0,1 1,0-1,0 0,0 0,0 0,0 0,0 0,0-1,0 2,0-2,-1-2,2 4,0-1,0 0,0 1,0-1,0 0,0 1,0-1,0 0,0 0,0 0,0 1,0-1,0 0,0 1,1-1,-1 0,0 1,1-1,-1 0,0 1,2-2,0 0,0 0,0 0,1 0,-1 0,1 0,0 0,0 1,-1 0,1-1,0 1,0 0,4-1,24-4,0 2,0 1,55 1,-40 2,421 15,-37 1,-26-18,-396 2,0 0,1 0,0 0,-1 1,0 0,10 3,-17-4,-1 0,1 0,-1 0,1 0,0 0,-1 0,1 1,0-1,-1 0,1 1,-1-1,1 0,-1 0,1 1,-1 0,1-1,-1 0,0 1,1 0,0-1,-1 0,0 1,0 0,1-1,-1 0,0 1,1 0,-1-1,0 1,0 0,0-1,0 1,0 0,0-1,0 1,0 0,0-1,0 1,0 0,0-1,0 1,-1-1,1 1,0-1,-1 1,1 0,-1 0,-1 2,-1 1,1-2,-1 2,0-2,0 1,-5 3,-7 5,-1-2,0 0,0-1,-2 0,1-2,0 0,-1-1,0 0,-26 2,-22 0,-81-3,139-4,-10 1,-38-2,52 1,1-1,-1 0,0 1,0-1,1 0,0-1,-1 1,0 0,1-1,0 0,-5-4,7 6,0-1,1 1,0-1,-1 1,0-1,1 0,0 1,-1-1,1 0,-1 1,1-2,0 2,0-1,0 0,0 1,-1-1,1 0,0 0,0 0,0 1,0-1,0 0,0 0,1 0,-1 1,0-1,0 0,0 0,1 0,-1 1,1-1,-1 0,0 1,1-1,-1 0,1 1,-1-1,1 0,0 1,-1 0,1-1,0 0,1 1,2-4,1 0,0 2,0-2,0 2,8-4,18-3,1 1,0 1,0 2,38-2,-6 1,803-50,-816 57,334-15,-350 9,-21 3,0 0,15 0,-48 2,-1 0,1 1,0 1,-21 5,-77 25,36-10,28-8,-130 30,124-32,19-3,-1-2,-67 4,107-11,-1 0,0 0,0 0,0-1,1 1,-1 0,0 0,0-1,0 0,0 1,1-1,-1 0,1 0,-4-2,4 3,1-1,0 1,0-1,-1 1,1 0,0-1,-1 1,1-1,0 1,0-1,0 1,0-1,0 1,0-1,0 1,0-1,0 1,0-1,0 1,0-1,0 0,0 0,1-1,-1 1,1 0,-1-1,1 1,0 0,0-1,0 2,0-2,2 0,5-6,1 2,0-1,0 1,0 1,1-1,0 2,0 0,12-4,90-20,-42 18,2 3,129 4,-123 3,811 4,-944-4,-73 10,15 1,-181-5,225-7,56 2,9-1,-1 1,0-1,1-1,-1 1,0-1,1 1,-1-2,-8-1,13 2,0 1,-1 0,1 0,-1 0,1 0,0-1,-1 1,1 0,0-1,-1 1,1 0,0 0,0-1,0 1,-1-1,1 1,0 0,-1 0,1-1,0 1,0-1,0 1,0 0,0-1,0 0,0 1,0 0,0 0,0-1,0 0,0 1,0 0,0 0,0-1,0 0,0 1,0 0,1 0,-1-1,0 0,0 1,1 0,-1 0,0-1,0 1,0 0,1-1,-1 1,1 0,-1 0,1-1,19-13,-19 13,13-6,1 0,0 1,-1 1,1 0,0 1,1 1,22-2,114 2,-97 4,70-2,166 4,-1 40,-283-42,-1 1,1 0,0 0,-1 0,11 7,-16-8,0-1,0 0,0 1,0 0,-1-1,2 1,-2 0,1-1,0 1,-1 0,1-1,0 1,-1 0,1 0,0 0,-1 0,0 0,1 0,-1 0,1 0,-1 0,0 0,0 0,0 0,0 0,0 0,0 0,0 0,0 0,0 0,0 0,0 0,0 0,-1 0,1 0,-1 0,1 0,0 0,-1 0,0-1,1 2,-1-2,0 1,1 0,-1-1,-1 2,-1 2,-1-2,0 1,1-1,0 1,-1-1,0 0,0-1,0 1,0-1,-6 2,-48 8,37-9,-213 22,120-16,79-5,-55 6,-167-5,222-9,-68-17,71 13,-1 2,-53-5,64 9,2 0,-2-1,-34-12,29 7,-29-4,48 12,-15-3,21 2,14 2,35 2,-38 0,-7 4,-18 8,-7 0,0 0,-2-2,-46 18,-36 8,-1-5,-191 34,165-49,-271 4,-208-36,-144-1,-204 16,957-1,-2 0,2 0,-2 0,2-1,-8-2,11 3,-1-1,1 0,-1 1,0-2,0 2,1-2,0 2,-1-2,1 1,0 0,-1-1,1 1,0 0,0-1,0 1,-1-4,-5-13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14:27:30.35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430 247,'-14'0,"-173"-5,160 1,1 0,-1 0,1-3,-48-17,69 22,0 0,0-1,1 1,-1-1,1 0,-8-7,11 10,1-1,-1 0,0 0,1 0,-1 1,0-2,1 2,0-1,-1 0,0 0,1 0,0 0,0 0,0 0,-1 0,1-1,0 2,0-2,0 2,0-2,0 1,0 0,1 0,-1 0,0 0,0 0,0 0,1 0,0 0,-1 0,0 0,1 0,0 1,-1-2,1 2,0-1,-1 0,1 1,0-1,0 0,1-1,2 0,0 0,-1-1,1 1,0 0,1 0,-1 0,0 1,1-1,-1 2,0-2,6 1,9 0,25 0,-28 1,81 1,-35 1,68-6,-104 2,-21 3,-16 0,-53 4,-114-7,163 0,1 0,-1-1,1-1,0 0,1 0,-26-14,36 16,1 1,0 0,0-1,1 1,-1-1,0 1,0-1,0 0,1 0,0 0,-1 0,1 0,0-1,-2-4,3 7,0-2,-1 1,1 0,0 0,0 0,0 0,0 0,0 0,1 0,-1-1,0 2,1-2,-1 2,0-2,1 2,0-2,-1 2,0-1,1 0,0 0,-1 0,1 0,0 0,0 1,0-1,-1 0,1 1,0-1,0 0,0 1,0 0,0-1,0 1,0-1,0 1,2 0,7-4,2 2,-1-1,0 2,1-1,11 1,62 3,-37 0,10-3,-38 0,1 1,-1 0,1 2,-1 0,35 9,-52-10,0 0,0 1,0-1,0 0,0 1,0 0,-1 0,1 0,0 0,-1 1,0 0,0-1,0 0,0 1,0 0,0 0,0 0,-1 0,0 0,1 0,-2 0,1 1,0-2,0 2,-1-1,1 0,-1 5,0-3,0 0,-1-1,0 1,1 0,-1-1,0 1,-1-1,0 1,1-1,-1 0,-1 0,1 0,0 0,-1 0,0 0,0 0,0 0,-7 4,2-2,0 0,-2-2,2 1,-2-1,1 0,0-1,-1 1,0-2,0 0,0 0,0-1,0 0,0-1,0 0,-1 0,-14-4,-15-4,0 0,-68-28,67 22,36 12,-1 0,1 0,0-1,0 0,0 0,0 0,-5-5,-4-6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8T12:08:31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2783 810 24575,'3'-6'0,"0"2"0,-1-2 0,1 1 0,3-11 0,1-4 0,19-43 0,3 1 0,2 1 0,78-111 0,-95 155 0,1 0 0,0 2 0,1-1 0,0 2 0,1 0 0,1 1 0,0 1 0,34-17 0,-21 15 0,0 2 0,1 1 0,1 2 0,63-11 0,-43 8 0,-35 8 0,-1 0 0,0 2 0,26-2 0,-41 4 0,0 0 0,0 0 0,0 0 0,-1 0 0,1 1 0,0-1 0,0 1 0,0-1 0,0 1 0,0 0 0,-1-1 0,1 2 0,-1-2 0,4 4 0,-4-4 0,-1 1 0,1 0 0,0 0 0,-1 0 0,1 0 0,0 0 0,-1 0 0,0 0 0,0 1 0,1-2 0,-1 2 0,1-1 0,-1 0 0,0 0 0,0 0 0,0 1 0,0-1 0,0 0 0,0 0 0,0 0 0,0 1 0,-1-2 0,1 2 0,-1-1 0,1 0 0,-1 1 0,-2 4 0,1-2 0,-2 1 0,1 0 0,0-1 0,-1 1 0,0-1 0,0 1 0,0-2 0,0 1 0,-1-1 0,0 1 0,1-1 0,-1 0 0,0 0 0,-1-1 0,-6 3 0,-2 1 0,0-2 0,0 0 0,0 0 0,-1-2 0,-17 2 0,1-3 0,1-1 0,0-2 0,-1-1 0,-36-9 0,-112-38 0,165 43 0,14 7 0,0-1 0,0 1 0,0 0 0,0 0 0,0 0 0,0 0 0,1 0 0,-1-1 0,0 1 0,0 0 0,0 0 0,0-1 0,0 1 0,0 0 0,0 0 0,0 0 0,0 0 0,0 0 0,1 0 0,-1-1 0,0 1 0,0 0 0,1 0 0,-1 0 0,0 0 0,0 0 0,0-1 0,0 1 0,0 0 0,1 0 0,-1 0 0,0 0 0,0 0 0,1 0 0,-1 0 0,0 0 0,0 0 0,32-3 0,34 3 0,0 3 0,124 21 0,-174-19 0,-16-4 0,0-1 0,0 0 0,0 0 0,1 0 0,-1 0 0,0 1 0,1-1 0,-1 0 0,0 1 0,0-1 0,0 0 0,0 0 0,0 0 0,0 1 0,0-1 0,0 1 0,1-1 0,-1 0 0,0 0 0,0 1 0,0-1 0,0 0 0,0 1 0,0-1 0,0 0 0,0 0 0,-1 1 0,1 0 0,-1 1 0,0-1 0,0 0 0,0 1 0,0-1 0,0 0 0,-1 0 0,2 0 0,-2 0 0,1 0 0,0-1 0,-1 1 0,1 0 0,-1-1 0,-2 2 0,-13 4 0,-1 0 0,0-2 0,0 0 0,-36 2 0,-79-3 0,96-4 0,-171-14 0,61 2 0,129 11 0,22 2 0,33 0 0,-27 0 0,1432 1 0,-1392 1 0,65 12 0,-26-3 0,-11-2 0,163 10 0,-196-19 0,-4 0 0,0 0 0,55 10 0,-49-2 0,0-2 0,1-2 0,-1-2 0,58-6 0,-102 4 0,-1 0 0,0-1 0,1 0 0,-1 1 0,0-1 0,0 0 0,0 1 0,0-2 0,0 1 0,0 0 0,0 0 0,2-2 0,-4 2 0,1 1 0,-1-1 0,1 1 0,-1 0 0,0-1 0,0 0 0,1 1 0,-1 0 0,0-1 0,1 0 0,-1 1 0,0 0 0,0-1 0,0 0 0,0 1 0,0 0 0,0-1 0,0 0 0,0 1 0,0-1 0,0 0 0,0 0 0,0 0 0,-1 0 0,0 0 0,1 1 0,0-1 0,-1 0 0,0 0 0,1 0 0,-1 1 0,0-1 0,1 0 0,-1 1 0,0-1 0,1 0 0,-2 1 0,1-1 0,-4-2 0,0 1 0,0 0 0,0 0 0,0 0 0,0 1 0,0 0 0,-10-2 0,-40 0 0,38 3 0,-289 1 0,123 0 0,153-2 0,-58-11 0,7 1 0,55 7 0,-30-7 0,33 6 0,-45-5 0,57 9 0,0 0 0,1-1 0,-16-3 0,23 4 0,0 1 0,1-1 0,0 0 0,-1 0 0,1 0 0,-1-1 0,1 2 0,0-2 0,0 0 0,0 1 0,0-1 0,0 1 0,0-1 0,0 0 0,1 0 0,-1 0 0,1 0 0,-1-1 0,1 1 0,-2-3 0,3 3 0,0 0 0,0 1 0,0 0 0,0-1 0,0 0 0,0 1 0,0-1 0,0 1 0,0-1 0,1 0 0,0 1 0,-1 0 0,0-1 0,1 0 0,0 1 0,0 0 0,0-1 0,-1 1 0,2 0 0,-2 0 0,2 0 0,-2-1 0,4 0 0,0-2 0,1 0 0,0 0 0,0 0 0,0 2 0,8-5 0,4 0 0,1 1 0,0 0 0,1 2 0,0 0 0,35-2 0,101 2 0,-141 4 0,349 4 0,-299 0 0,87 14 0,-122-13 0,-22-4 0,0 1 0,-1 0 0,2 0 0,11 6 0,-18-8 0,1 2 0,-1-2 0,1 1 0,-1 0 0,1 0 0,-2 0 0,2 1 0,-1-1 0,0 0 0,0 0 0,2 4 0,-3-5 0,0 1 0,1 0 0,-1-1 0,0 2 0,1-2 0,-1 1 0,0 0 0,0-1 0,0 2 0,0-2 0,0 1 0,-1 0 0,1 0 0,0 0 0,-1-1 0,1 1 0,0 0 0,0-1 0,0 1 0,-1 0 0,0 0 0,1 0 0,0-1 0,-1 1 0,0 0 0,-4 3 0,1-1 0,-1 0 0,1 0 0,-2 0 0,2-1 0,-2 1 0,2-1 0,-2 0 0,1-1 0,0 1 0,-10 0 0,-6 3 0,-11 3 0,0-1 0,0-2 0,-41 2 0,-100-7 0,117-1 0,14 2 0,-48-3 0,78 0 0,2 1 0,-1-2 0,0 1 0,1-1 0,-22-8 0,8-1 0,2 0 0,-1 2 0,0 1 0,-25-6 0,46 14 0,0 0 0,0 1 0,0 0 0,0-1 0,0 0 0,0 0 0,0 0 0,0 0 0,0 0 0,0-1 0,0 1 0,1 0 0,-4-3 0,5 2 0,0 2 0,-1-2 0,1 1 0,-1 0 0,1 0 0,0 0 0,0 0 0,0 0 0,0-1 0,0 2 0,0-2 0,0 1 0,0 0 0,0 0 0,0 0 0,0 0 0,1 0 0,-1-1 0,1 2 0,-1-2 0,1 2 0,-1-2 0,1 2 0,-1-2 0,1 2 0,0-1 0,-1 0 0,2-1 0,4-4 0,-1 2 0,0-1 0,1 0 0,0 1 0,0 0 0,0 0 0,0 0 0,1 2 0,0-2 0,-1 2 0,2 0 0,12-4 0,-5 3 0,1 0 0,0 1 0,0 1 0,27 1 0,-24 3 0,-18-3 0,-1 0 0,0 0 0,0 0 0,1 1 0,-1-1 0,0 0 0,1 0 0,-1 0 0,0 1 0,0-1 0,0 0 0,1 0 0,-1 0 0,0 0 0,1 1 0,-1-1 0,0 1 0,0-1 0,0 0 0,0 0 0,0 0 0,0 1 0,1-1 0,-1 1 0,0-1 0,0 1 0,-1 0 0,1 1 0,-2 0 0,2 0 0,-2 0 0,1-1 0,0 0 0,0 1 0,0 0 0,-1-1 0,1 0 0,-1 0 0,1 0 0,-1 1 0,-2 0 0,-12 10 0,-2 0 0,0 0 0,0-2 0,-2 0 0,1-1 0,0-1 0,-1-1 0,-1-1 0,0 0 0,-40 4 0,-18-5-55,-105-7-1,-85-20-178,152 11 129,-369-33 15,315 32 289,-74-8 142,-37-9-341,-83-11 0,344 37 0,1 1 0,0 1 0,-1 1 0,-30 3 0,40-1 0,1 0 0,0 0 0,0 1 0,0 0 0,1 1 0,-1 0 0,0 0 0,1 2 0,0-1 0,-13 11 0,6-1 0,2-1 0,-1 2 0,-20 31 0,-21 22 0,25-34 0,20-22 0,0-1 0,0 0 0,-2 0 0,0-1 0,-27 18 0,24-21 0,0-2 0,-2 1 0,1-2 0,0 0 0,-31 4 0,-10 3 0,-26 10 0,47-10 0,-1-2 0,-64 8 0,36-14 0,-125-8 0,175 2 0,0 0 0,0-2 0,0 0 0,-20-8 0,-60-32 0,42 19 0,40 17 0,-1-1 0,0 0 0,-13-12 0,13 9 0,-1 2 0,-18-11 0,18 14 0,-1 0 0,1 1 0,-2 1 0,1 1 0,0 0 0,-35-2 0,-112 7 0,74 2 0,-18-3-1365,85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14:27:18.8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1110 84,'22'-1,"41"-7,-14 1,305-4,-302 11,-32-1,0-1,0-1,32-9,-84 21,0-1,0-1,-43 3,-101 0,157-9,-9-1,-333 0,246-12,-17-2,125 14,-258 0,229 6,-1 0,-64 22,99-27,-1 0,0 0,1 0,0 0,-1 0,1 1,-1-1,1 0,0 1,-4 3,6-4,0-1,0 0,-1 1,1 0,-1-1,1 0,0 1,0 0,0-1,0 0,0 1,0 0,0-1,0 1,0 0,0-1,0 0,0 1,0 0,0-1,0 2,1-1,0 1,0-1,0 1,-1-1,2 0,-2 0,2 0,-1 1,0-2,1 2,0 0,16 8,1 0,0 0,0-2,0 0,33 7,-19-4,27 6,1-2,1-3,81 6,-82-14,273 14,-277-18,0-4,77-14,-61 5,20-4,107-34,-5-5,-223 63,-1-3,-51 4,-79-4,134-4,14 1,-255-1,-1-17,255 16,1-1,-1 0,1-1,-1 0,-20-9,30 11,1 1,0-1,-1 0,1 1,0-1,0 0,0 0,0 0,0 0,0 0,0-1,0 2,0-2,-1-2,2 4,0-1,0 0,0 1,0-1,0 0,0 1,0-1,0 0,0 0,0 0,0 1,0-1,0 0,0 1,1-1,-1 0,0 1,1-1,-1 0,0 1,2-2,0 0,0 0,0 0,1 0,-1 0,1 0,0 0,0 1,-1 0,1-1,0 1,0 0,4-1,24-4,0 2,0 1,55 1,-40 2,421 15,-37 1,-26-18,-396 2,0 0,1 0,0 0,-1 1,0 0,10 3,-17-4,-1 0,1 0,-1 0,1 0,0 0,-1 0,1 1,0-1,-1 0,1 1,-1-1,1 0,-1 0,1 1,-1 0,1-1,-1 0,0 1,1 0,0-1,-1 0,0 1,0 0,1-1,-1 0,0 1,1 0,-1-1,0 1,0 0,0-1,0 1,0 0,0-1,0 1,0 0,0-1,0 1,0 0,0-1,0 1,-1-1,1 1,0-1,-1 1,1 0,-1 0,-1 2,-1 1,1-2,-1 2,0-2,0 1,-5 3,-7 5,-1-2,0 0,0-1,-2 0,1-2,0 0,-1-1,0 0,-26 2,-22 0,-81-3,139-4,-10 1,-38-2,52 1,1-1,-1 0,0 1,0-1,1 0,0-1,-1 1,0 0,1-1,0 0,-5-4,7 6,0-1,1 1,0-1,-1 1,0-1,1 0,0 1,-1-1,1 0,-1 1,1-2,0 2,0-1,0 0,0 1,-1-1,1 0,0 0,0 0,0 1,0-1,0 0,0 0,1 0,-1 1,0-1,0 0,0 0,1 0,-1 1,1-1,-1 0,0 1,1-1,-1 0,1 1,-1-1,1 0,0 1,-1 0,1-1,0 0,1 1,2-4,1 0,0 2,0-2,0 2,8-4,18-3,1 1,0 1,0 2,38-2,-6 1,803-50,-816 57,334-15,-350 9,-21 3,0 0,15 0,-48 2,-1 0,1 1,0 1,-21 5,-77 25,36-10,28-8,-130 30,124-32,19-3,-1-2,-67 4,107-11,-1 0,0 0,0 0,0-1,1 1,-1 0,0 0,0-1,0 0,0 1,1-1,-1 0,1 0,-4-2,4 3,1-1,0 1,0-1,-1 1,1 0,0-1,-1 1,1-1,0 1,0-1,0 1,0-1,0 1,0-1,0 1,0-1,0 1,0-1,0 1,0-1,0 0,0 0,1-1,-1 1,1 0,-1-1,1 1,0 0,0-1,0 2,0-2,2 0,5-6,1 2,0-1,0 1,0 1,1-1,0 2,0 0,12-4,90-20,-42 18,2 3,129 4,-123 3,811 4,-944-4,-73 10,15 1,-181-5,225-7,56 2,9-1,-1 1,0-1,1-1,-1 1,0-1,1 1,-1-2,-8-1,13 2,0 1,-1 0,1 0,-1 0,1 0,0-1,-1 1,1 0,0-1,-1 1,1 0,0 0,0-1,0 1,-1-1,1 1,0 0,-1 0,1-1,0 1,0-1,0 1,0 0,0-1,0 0,0 1,0 0,0 0,0-1,0 0,0 1,0 0,0 0,0-1,0 0,0 1,0 0,1 0,-1-1,0 0,0 1,1 0,-1 0,0-1,0 1,0 0,1-1,-1 1,1 0,-1 0,1-1,19-13,-19 13,13-6,1 0,0 1,-1 1,1 0,0 1,1 1,22-2,114 2,-97 4,70-2,166 4,-1 40,-283-42,-1 1,1 0,0 0,-1 0,11 7,-16-8,0-1,0 0,0 1,0 0,-1-1,2 1,-2 0,1-1,0 1,-1 0,1-1,0 1,-1 0,1 0,0 0,-1 0,0 0,1 0,-1 0,1 0,-1 0,0 0,0 0,0 0,0 0,0 0,0 0,0 0,0 0,0 0,0 0,0 0,0 0,-1 0,1 0,-1 0,1 0,0 0,-1 0,0-1,1 2,-1-2,0 1,1 0,-1-1,-1 2,-1 2,-1-2,0 1,1-1,0 1,-1-1,0 0,0-1,0 1,0-1,-6 2,-48 8,37-9,-213 22,120-16,79-5,-55 6,-167-5,222-9,-68-17,71 13,-1 2,-53-5,64 9,2 0,-2-1,-34-12,29 7,-29-4,48 12,-15-3,21 2,14 2,35 2,-38 0,-7 4,-18 8,-7 0,0 0,-2-2,-46 18,-36 8,-1-5,-191 34,165-49,-271 4,-208-36,-144-1,-204 16,957-1,-2 0,2 0,-2 0,2-1,-8-2,11 3,-1-1,1 0,-1 1,0-2,0 2,1-2,0 2,-1-2,1 1,0 0,-1-1,1 1,0 0,0-1,0 1,-1-4,-5-13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14:27:30.35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430 247,'-14'0,"-173"-5,160 1,1 0,-1 0,1-3,-48-17,69 22,0 0,0-1,1 1,-1-1,1 0,-8-7,11 10,1-1,-1 0,0 0,1 0,-1 1,0-2,1 2,0-1,-1 0,0 0,1 0,0 0,0 0,0 0,-1 0,1-1,0 2,0-2,0 2,0-2,0 1,0 0,1 0,-1 0,0 0,0 0,0 0,1 0,0 0,-1 0,0 0,1 0,0 1,-1-2,1 2,0-1,-1 0,1 1,0-1,0 0,1-1,2 0,0 0,-1-1,1 1,0 0,1 0,-1 0,0 1,1-1,-1 2,0-2,6 1,9 0,25 0,-28 1,81 1,-35 1,68-6,-104 2,-21 3,-16 0,-53 4,-114-7,163 0,1 0,-1-1,1-1,0 0,1 0,-26-14,36 16,1 1,0 0,0-1,1 1,-1-1,0 1,0-1,0 0,1 0,0 0,-1 0,1 0,0-1,-2-4,3 7,0-2,-1 1,1 0,0 0,0 0,0 0,0 0,0 0,1 0,-1-1,0 2,1-2,-1 2,0-2,1 2,0-2,-1 2,0-1,1 0,0 0,-1 0,1 0,0 0,0 1,0-1,-1 0,1 1,0-1,0 0,0 1,0 0,0-1,0 1,0-1,0 1,2 0,7-4,2 2,-1-1,0 2,1-1,11 1,62 3,-37 0,10-3,-38 0,1 1,-1 0,1 2,-1 0,35 9,-52-10,0 0,0 1,0-1,0 0,0 1,0 0,-1 0,1 0,0 0,-1 1,0 0,0-1,0 0,0 1,0 0,0 0,0 0,-1 0,0 0,1 0,-2 0,1 1,0-2,0 2,-1-1,1 0,-1 5,0-3,0 0,-1-1,0 1,1 0,-1-1,0 1,-1-1,0 1,1-1,-1 0,-1 0,1 0,0 0,-1 0,0 0,0 0,0 0,-7 4,2-2,0 0,-2-2,2 1,-2-1,1 0,0-1,-1 1,0-2,0 0,0 0,0-1,0 0,0-1,0 0,-1 0,-14-4,-15-4,0 0,-68-28,67 22,36 12,-1 0,1 0,0-1,0 0,0 0,0 0,-5-5,-4-6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8T12:08:31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2783 810 24575,'3'-6'0,"0"2"0,-1-2 0,1 1 0,3-11 0,1-4 0,19-43 0,3 1 0,2 1 0,78-111 0,-95 155 0,1 0 0,0 2 0,1-1 0,0 2 0,1 0 0,1 1 0,0 1 0,34-17 0,-21 15 0,0 2 0,1 1 0,1 2 0,63-11 0,-43 8 0,-35 8 0,-1 0 0,0 2 0,26-2 0,-41 4 0,0 0 0,0 0 0,0 0 0,-1 0 0,1 1 0,0-1 0,0 1 0,0-1 0,0 1 0,0 0 0,-1-1 0,1 2 0,-1-2 0,4 4 0,-4-4 0,-1 1 0,1 0 0,0 0 0,-1 0 0,1 0 0,0 0 0,-1 0 0,0 0 0,0 1 0,1-2 0,-1 2 0,1-1 0,-1 0 0,0 0 0,0 0 0,0 1 0,0-1 0,0 0 0,0 0 0,0 0 0,0 1 0,-1-2 0,1 2 0,-1-1 0,1 0 0,-1 1 0,-2 4 0,1-2 0,-2 1 0,1 0 0,0-1 0,-1 1 0,0-1 0,0 1 0,0-2 0,0 1 0,-1-1 0,0 1 0,1-1 0,-1 0 0,0 0 0,-1-1 0,-6 3 0,-2 1 0,0-2 0,0 0 0,0 0 0,-1-2 0,-17 2 0,1-3 0,1-1 0,0-2 0,-1-1 0,-36-9 0,-112-38 0,165 43 0,14 7 0,0-1 0,0 1 0,0 0 0,0 0 0,0 0 0,0 0 0,1 0 0,-1-1 0,0 1 0,0 0 0,0 0 0,0-1 0,0 1 0,0 0 0,0 0 0,0 0 0,0 0 0,0 0 0,1 0 0,-1-1 0,0 1 0,0 0 0,1 0 0,-1 0 0,0 0 0,0 0 0,0-1 0,0 1 0,0 0 0,1 0 0,-1 0 0,0 0 0,0 0 0,1 0 0,-1 0 0,0 0 0,0 0 0,32-3 0,34 3 0,0 3 0,124 21 0,-174-19 0,-16-4 0,0-1 0,0 0 0,0 0 0,1 0 0,-1 0 0,0 1 0,1-1 0,-1 0 0,0 1 0,0-1 0,0 0 0,0 0 0,0 0 0,0 1 0,0-1 0,0 1 0,1-1 0,-1 0 0,0 0 0,0 1 0,0-1 0,0 0 0,0 1 0,0-1 0,0 0 0,0 0 0,-1 1 0,1 0 0,-1 1 0,0-1 0,0 0 0,0 1 0,0-1 0,0 0 0,-1 0 0,2 0 0,-2 0 0,1 0 0,0-1 0,-1 1 0,1 0 0,-1-1 0,-2 2 0,-13 4 0,-1 0 0,0-2 0,0 0 0,-36 2 0,-79-3 0,96-4 0,-171-14 0,61 2 0,129 11 0,22 2 0,33 0 0,-27 0 0,1432 1 0,-1392 1 0,65 12 0,-26-3 0,-11-2 0,163 10 0,-196-19 0,-4 0 0,0 0 0,55 10 0,-49-2 0,0-2 0,1-2 0,-1-2 0,58-6 0,-102 4 0,-1 0 0,0-1 0,1 0 0,-1 1 0,0-1 0,0 0 0,0 1 0,0-2 0,0 1 0,0 0 0,0 0 0,2-2 0,-4 2 0,1 1 0,-1-1 0,1 1 0,-1 0 0,0-1 0,0 0 0,1 1 0,-1 0 0,0-1 0,1 0 0,-1 1 0,0 0 0,0-1 0,0 0 0,0 1 0,0 0 0,0-1 0,0 0 0,0 1 0,0-1 0,0 0 0,0 0 0,0 0 0,-1 0 0,0 0 0,1 1 0,0-1 0,-1 0 0,0 0 0,1 0 0,-1 1 0,0-1 0,1 0 0,-1 1 0,0-1 0,1 0 0,-2 1 0,1-1 0,-4-2 0,0 1 0,0 0 0,0 0 0,0 0 0,0 1 0,0 0 0,-10-2 0,-40 0 0,38 3 0,-289 1 0,123 0 0,153-2 0,-58-11 0,7 1 0,55 7 0,-30-7 0,33 6 0,-45-5 0,57 9 0,0 0 0,1-1 0,-16-3 0,23 4 0,0 1 0,1-1 0,0 0 0,-1 0 0,1 0 0,-1-1 0,1 2 0,0-2 0,0 0 0,0 1 0,0-1 0,0 1 0,0-1 0,0 0 0,1 0 0,-1 0 0,1 0 0,-1-1 0,1 1 0,-2-3 0,3 3 0,0 0 0,0 1 0,0 0 0,0-1 0,0 0 0,0 1 0,0-1 0,0 1 0,0-1 0,1 0 0,0 1 0,-1 0 0,0-1 0,1 0 0,0 1 0,0 0 0,0-1 0,-1 1 0,2 0 0,-2 0 0,2 0 0,-2-1 0,4 0 0,0-2 0,1 0 0,0 0 0,0 0 0,0 2 0,8-5 0,4 0 0,1 1 0,0 0 0,1 2 0,0 0 0,35-2 0,101 2 0,-141 4 0,349 4 0,-299 0 0,87 14 0,-122-13 0,-22-4 0,0 1 0,-1 0 0,2 0 0,11 6 0,-18-8 0,1 2 0,-1-2 0,1 1 0,-1 0 0,1 0 0,-2 0 0,2 1 0,-1-1 0,0 0 0,0 0 0,2 4 0,-3-5 0,0 1 0,1 0 0,-1-1 0,0 2 0,1-2 0,-1 1 0,0 0 0,0-1 0,0 2 0,0-2 0,0 1 0,-1 0 0,1 0 0,0 0 0,-1-1 0,1 1 0,0 0 0,0-1 0,0 1 0,-1 0 0,0 0 0,1 0 0,0-1 0,-1 1 0,0 0 0,-4 3 0,1-1 0,-1 0 0,1 0 0,-2 0 0,2-1 0,-2 1 0,2-1 0,-2 0 0,1-1 0,0 1 0,-10 0 0,-6 3 0,-11 3 0,0-1 0,0-2 0,-41 2 0,-100-7 0,117-1 0,14 2 0,-48-3 0,78 0 0,2 1 0,-1-2 0,0 1 0,1-1 0,-22-8 0,8-1 0,2 0 0,-1 2 0,0 1 0,-25-6 0,46 14 0,0 0 0,0 1 0,0 0 0,0-1 0,0 0 0,0 0 0,0 0 0,0 0 0,0 0 0,0-1 0,0 1 0,1 0 0,-4-3 0,5 2 0,0 2 0,-1-2 0,1 1 0,-1 0 0,1 0 0,0 0 0,0 0 0,0 0 0,0-1 0,0 2 0,0-2 0,0 1 0,0 0 0,0 0 0,0 0 0,0 0 0,1 0 0,-1-1 0,1 2 0,-1-2 0,1 2 0,-1-2 0,1 2 0,-1-2 0,1 2 0,0-1 0,-1 0 0,2-1 0,4-4 0,-1 2 0,0-1 0,1 0 0,0 1 0,0 0 0,0 0 0,0 0 0,1 2 0,0-2 0,-1 2 0,2 0 0,12-4 0,-5 3 0,1 0 0,0 1 0,0 1 0,27 1 0,-24 3 0,-18-3 0,-1 0 0,0 0 0,0 0 0,1 1 0,-1-1 0,0 0 0,1 0 0,-1 0 0,0 1 0,0-1 0,0 0 0,1 0 0,-1 0 0,0 0 0,1 1 0,-1-1 0,0 1 0,0-1 0,0 0 0,0 0 0,0 0 0,0 1 0,1-1 0,-1 1 0,0-1 0,0 1 0,-1 0 0,1 1 0,-2 0 0,2 0 0,-2 0 0,1-1 0,0 0 0,0 1 0,0 0 0,-1-1 0,1 0 0,-1 0 0,1 0 0,-1 1 0,-2 0 0,-12 10 0,-2 0 0,0 0 0,0-2 0,-2 0 0,1-1 0,0-1 0,-1-1 0,-1-1 0,0 0 0,-40 4 0,-18-5-55,-105-7-1,-85-20-178,152 11 129,-369-33 15,315 32 289,-74-8 142,-37-9-341,-83-11 0,344 37 0,1 1 0,0 1 0,-1 1 0,-30 3 0,40-1 0,1 0 0,0 0 0,0 1 0,0 0 0,1 1 0,-1 0 0,0 0 0,1 2 0,0-1 0,-13 11 0,6-1 0,2-1 0,-1 2 0,-20 31 0,-21 22 0,25-34 0,20-22 0,0-1 0,0 0 0,-2 0 0,0-1 0,-27 18 0,24-21 0,0-2 0,-2 1 0,1-2 0,0 0 0,-31 4 0,-10 3 0,-26 10 0,47-10 0,-1-2 0,-64 8 0,36-14 0,-125-8 0,175 2 0,0 0 0,0-2 0,0 0 0,-20-8 0,-60-32 0,42 19 0,40 17 0,-1-1 0,0 0 0,-13-12 0,13 9 0,-1 2 0,-18-11 0,18 14 0,-1 0 0,1 1 0,-2 1 0,1 1 0,0 0 0,-35-2 0,-112 7 0,74 2 0,-18-3-1365,85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FEACB-F6A4-4B1D-A108-A8AFD07F2C87}" type="datetimeFigureOut">
              <a:rPr lang="de-AT" smtClean="0"/>
              <a:t>20.06.2022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C7C88-6370-4917-B185-CC32EEAFE0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455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0EAF-5944-420D-959D-CAF9837152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5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0EAF-5944-420D-959D-CAF9837152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3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rgbClr val="484F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A7C9F89-E7E6-462E-8CB6-1C82D84A54DA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336FB4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336FB4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980" y="4728344"/>
            <a:ext cx="2984934" cy="170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1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84AF-4BE3-48B2-B2C0-DBA7BBEC930E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93" y="6145241"/>
            <a:ext cx="47930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05241"/>
            <a:ext cx="480000" cy="360000"/>
          </a:xfrm>
          <a:prstGeom prst="rect">
            <a:avLst/>
          </a:prstGeom>
          <a:solidFill>
            <a:srgbClr val="29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98444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4D1D-8F43-43BA-9249-A98E1ACDB6A9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93" y="404705"/>
            <a:ext cx="479307" cy="6100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64705"/>
            <a:ext cx="480000" cy="6100537"/>
          </a:xfrm>
          <a:prstGeom prst="rect">
            <a:avLst/>
          </a:prstGeom>
          <a:solidFill>
            <a:srgbClr val="29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56852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24E-8D7C-44C7-8CA4-024841A91C1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04A-DADD-4D92-A975-B8FA5B9500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25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47A1CB9-A0F1-4E64-B2BC-4A31A1DDBC23}"/>
              </a:ext>
            </a:extLst>
          </p:cNvPr>
          <p:cNvSpPr txBox="1"/>
          <p:nvPr userDrawn="1"/>
        </p:nvSpPr>
        <p:spPr>
          <a:xfrm>
            <a:off x="879232" y="6581001"/>
            <a:ext cx="1131277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564708-BE5A-4C99-96BD-DDDA55D8A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88" y="1873915"/>
            <a:ext cx="7595118" cy="234566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723657-8F62-4FA0-89F2-EECC8CAFCBB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02E641-76C7-485C-ACD6-43CFD7A86194}"/>
              </a:ext>
            </a:extLst>
          </p:cNvPr>
          <p:cNvSpPr/>
          <p:nvPr userDrawn="1"/>
        </p:nvSpPr>
        <p:spPr>
          <a:xfrm>
            <a:off x="946767" y="6598541"/>
            <a:ext cx="8751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Research and Innovation under Grant Agreement no. 857796 </a:t>
            </a:r>
          </a:p>
        </p:txBody>
      </p:sp>
    </p:spTree>
    <p:extLst>
      <p:ext uri="{BB962C8B-B14F-4D97-AF65-F5344CB8AC3E}">
        <p14:creationId xmlns:p14="http://schemas.microsoft.com/office/powerpoint/2010/main" val="419702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D163722C-CD97-41D3-A9D4-E71023FC5C71}"/>
              </a:ext>
            </a:extLst>
          </p:cNvPr>
          <p:cNvCxnSpPr>
            <a:cxnSpLocks/>
          </p:cNvCxnSpPr>
          <p:nvPr userDrawn="1"/>
        </p:nvCxnSpPr>
        <p:spPr>
          <a:xfrm>
            <a:off x="167952" y="1040888"/>
            <a:ext cx="7819053" cy="0"/>
          </a:xfrm>
          <a:prstGeom prst="line">
            <a:avLst/>
          </a:prstGeom>
          <a:ln w="38100" cap="rnd" cmpd="thinThick">
            <a:solidFill>
              <a:srgbClr val="A3C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5F9EB6A2-4E33-41C4-A79F-E722E2D1D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6560" y="16369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F5F5F"/>
                </a:solidFill>
              </a:defRPr>
            </a:lvl1pPr>
            <a:lvl2pPr>
              <a:defRPr sz="2000"/>
            </a:lvl2pPr>
          </a:lstStyle>
          <a:p>
            <a:pPr marL="0" lvl="0" indent="0">
              <a:buNone/>
            </a:pPr>
            <a:r>
              <a:rPr lang="en-GB" noProof="0" dirty="0">
                <a:solidFill>
                  <a:schemeClr val="bg1">
                    <a:lumMod val="50000"/>
                  </a:schemeClr>
                </a:solidFill>
              </a:rPr>
              <a:t>Contents </a:t>
            </a:r>
          </a:p>
          <a:p>
            <a:r>
              <a:rPr lang="en-GB" sz="2400" noProof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  <a:p>
            <a:r>
              <a:rPr lang="en-GB" sz="2400" noProof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  <a:p>
            <a:r>
              <a:rPr lang="en-GB" sz="2400" noProof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  <a:p>
            <a:pPr lvl="1"/>
            <a:endParaRPr lang="en-GB" sz="2400" noProof="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400" noProof="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GB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1232F67-4B4F-4E18-B77E-218ABC995C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3454" y="333699"/>
            <a:ext cx="3101986" cy="9568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E974D7F-0925-43E4-8B8B-1ABFE965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60" y="333699"/>
            <a:ext cx="7350526" cy="6898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5F5F5F"/>
                </a:solidFill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53204EAF-1CDF-46E9-8EE1-8F2E972B478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6560" y="1058204"/>
            <a:ext cx="5157787" cy="3932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Mastertextformat bearbeiten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6A4DB91-4044-4D83-B05B-F2E4B28081A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E8F6A914-6ABB-41E3-AA1A-D1C0C508411B}"/>
              </a:ext>
            </a:extLst>
          </p:cNvPr>
          <p:cNvSpPr txBox="1"/>
          <p:nvPr userDrawn="1"/>
        </p:nvSpPr>
        <p:spPr>
          <a:xfrm>
            <a:off x="914400" y="6591759"/>
            <a:ext cx="1127760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REGATRACE Project - GO prime movers group meeting (January 2020)							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4AAC922-2080-41A4-B11A-A810456C0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44" y="1083340"/>
            <a:ext cx="7595118" cy="234566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BA9BA54-C16A-4835-BF8A-972630A7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64" y="1942495"/>
            <a:ext cx="10515600" cy="2852737"/>
          </a:xfrm>
          <a:prstGeom prst="rect">
            <a:avLst/>
          </a:prstGeom>
        </p:spPr>
        <p:txBody>
          <a:bodyPr anchor="b"/>
          <a:lstStyle>
            <a:lvl1pPr marL="0" algn="ctr" defTabSz="914400" rtl="0" eaLnBrk="1" latinLnBrk="0" hangingPunct="1">
              <a:defRPr lang="de-AT" sz="6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4070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47A1CB9-A0F1-4E64-B2BC-4A31A1DDBC23}"/>
              </a:ext>
            </a:extLst>
          </p:cNvPr>
          <p:cNvSpPr txBox="1"/>
          <p:nvPr userDrawn="1"/>
        </p:nvSpPr>
        <p:spPr>
          <a:xfrm>
            <a:off x="879232" y="6581001"/>
            <a:ext cx="1131277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564708-BE5A-4C99-96BD-DDDA55D8A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88" y="1873915"/>
            <a:ext cx="7595118" cy="234566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723657-8F62-4FA0-89F2-EECC8CAFCBB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02E641-76C7-485C-ACD6-43CFD7A86194}"/>
              </a:ext>
            </a:extLst>
          </p:cNvPr>
          <p:cNvSpPr/>
          <p:nvPr userDrawn="1"/>
        </p:nvSpPr>
        <p:spPr>
          <a:xfrm>
            <a:off x="946767" y="6598541"/>
            <a:ext cx="8751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Research and Innovation under Grant Agreement no. 857796 </a:t>
            </a:r>
          </a:p>
        </p:txBody>
      </p:sp>
    </p:spTree>
    <p:extLst>
      <p:ext uri="{BB962C8B-B14F-4D97-AF65-F5344CB8AC3E}">
        <p14:creationId xmlns:p14="http://schemas.microsoft.com/office/powerpoint/2010/main" val="191749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47A1CB9-A0F1-4E64-B2BC-4A31A1DDBC23}"/>
              </a:ext>
            </a:extLst>
          </p:cNvPr>
          <p:cNvSpPr txBox="1"/>
          <p:nvPr userDrawn="1"/>
        </p:nvSpPr>
        <p:spPr>
          <a:xfrm>
            <a:off x="879232" y="6581001"/>
            <a:ext cx="1131277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4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564708-BE5A-4C99-96BD-DDDA55D8A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88" y="303908"/>
            <a:ext cx="7595118" cy="234566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723657-8F62-4FA0-89F2-EECC8CAFCBB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02E641-76C7-485C-ACD6-43CFD7A86194}"/>
              </a:ext>
            </a:extLst>
          </p:cNvPr>
          <p:cNvSpPr/>
          <p:nvPr userDrawn="1"/>
        </p:nvSpPr>
        <p:spPr>
          <a:xfrm>
            <a:off x="946767" y="6598541"/>
            <a:ext cx="8751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Research and Innovation under Grant Agreement no. 857796 </a:t>
            </a:r>
          </a:p>
        </p:txBody>
      </p:sp>
    </p:spTree>
    <p:extLst>
      <p:ext uri="{BB962C8B-B14F-4D97-AF65-F5344CB8AC3E}">
        <p14:creationId xmlns:p14="http://schemas.microsoft.com/office/powerpoint/2010/main" val="3385401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AB033-93B9-495E-A984-58F7491A2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63" y="13485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58872-ADAE-42FC-8DEF-C022B979E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3454" y="333699"/>
            <a:ext cx="3101986" cy="9568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D2AB45D7-F492-45DC-B5FF-48A927D2E6F3}"/>
              </a:ext>
            </a:extLst>
          </p:cNvPr>
          <p:cNvCxnSpPr>
            <a:cxnSpLocks/>
          </p:cNvCxnSpPr>
          <p:nvPr userDrawn="1"/>
        </p:nvCxnSpPr>
        <p:spPr>
          <a:xfrm>
            <a:off x="334347" y="1093440"/>
            <a:ext cx="7819053" cy="0"/>
          </a:xfrm>
          <a:prstGeom prst="line">
            <a:avLst/>
          </a:prstGeom>
          <a:ln w="38100" cap="rnd" cmpd="thinThick">
            <a:solidFill>
              <a:srgbClr val="A3C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0B97E79-0CDB-4A3B-BDA3-92F1AC26D06C}"/>
              </a:ext>
            </a:extLst>
          </p:cNvPr>
          <p:cNvSpPr txBox="1">
            <a:spLocks/>
          </p:cNvSpPr>
          <p:nvPr userDrawn="1"/>
        </p:nvSpPr>
        <p:spPr>
          <a:xfrm>
            <a:off x="405245" y="68644"/>
            <a:ext cx="6948135" cy="9368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it-IT" sz="3200" b="1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49D69824-7AD4-4E80-B4E5-88B23E4AA75D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591FA19C-1C0A-4C67-8D24-4A43B3F5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60" y="333699"/>
            <a:ext cx="7350526" cy="6898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5F5F5F"/>
                </a:solidFill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3B87D24-AA25-4FDD-8A97-C18E1A158A06}"/>
              </a:ext>
            </a:extLst>
          </p:cNvPr>
          <p:cNvSpPr txBox="1"/>
          <p:nvPr userDrawn="1"/>
        </p:nvSpPr>
        <p:spPr>
          <a:xfrm>
            <a:off x="879232" y="6581001"/>
            <a:ext cx="1131277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C6B3E6A-BA2E-4CC0-B657-E525AF23EE7F}"/>
              </a:ext>
            </a:extLst>
          </p:cNvPr>
          <p:cNvSpPr/>
          <p:nvPr userDrawn="1"/>
        </p:nvSpPr>
        <p:spPr>
          <a:xfrm>
            <a:off x="946767" y="6598541"/>
            <a:ext cx="8751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for Research and Innovation under Grant Agreement no. 857796 </a:t>
            </a:r>
          </a:p>
        </p:txBody>
      </p:sp>
    </p:spTree>
    <p:extLst>
      <p:ext uri="{BB962C8B-B14F-4D97-AF65-F5344CB8AC3E}">
        <p14:creationId xmlns:p14="http://schemas.microsoft.com/office/powerpoint/2010/main" val="401252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2D1E5-8A2A-4EB1-9503-B43B9D493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6E217-09D3-4E8F-ABF9-834607D5C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1C1804-8EA4-42B6-9ED6-9A0F92C6A3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3454" y="333699"/>
            <a:ext cx="3101986" cy="956817"/>
          </a:xfrm>
          <a:prstGeom prst="rect">
            <a:avLst/>
          </a:prstGeom>
        </p:spPr>
      </p:pic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76963A5D-401C-476E-A8C6-12457263B4D9}"/>
              </a:ext>
            </a:extLst>
          </p:cNvPr>
          <p:cNvCxnSpPr>
            <a:cxnSpLocks/>
          </p:cNvCxnSpPr>
          <p:nvPr userDrawn="1"/>
        </p:nvCxnSpPr>
        <p:spPr>
          <a:xfrm>
            <a:off x="334347" y="1093440"/>
            <a:ext cx="7819053" cy="0"/>
          </a:xfrm>
          <a:prstGeom prst="line">
            <a:avLst/>
          </a:prstGeom>
          <a:ln w="38100" cap="rnd" cmpd="thinThick">
            <a:solidFill>
              <a:srgbClr val="A3C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>
            <a:extLst>
              <a:ext uri="{FF2B5EF4-FFF2-40B4-BE49-F238E27FC236}">
                <a16:creationId xmlns:a16="http://schemas.microsoft.com/office/drawing/2014/main" id="{1BDC3B92-756B-4F5C-9BBD-519C9580DFB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54E3365F-1ACE-417A-8983-69A9603C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60" y="333699"/>
            <a:ext cx="7350526" cy="6898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5F5F5F"/>
                </a:solidFill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6B03F7A-BEB2-41F8-B73A-6FE65FF06D32}"/>
              </a:ext>
            </a:extLst>
          </p:cNvPr>
          <p:cNvSpPr txBox="1"/>
          <p:nvPr userDrawn="1"/>
        </p:nvSpPr>
        <p:spPr>
          <a:xfrm>
            <a:off x="879232" y="6581001"/>
            <a:ext cx="1131277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B37E209-0AF4-48E7-A5F7-E02B6AF58675}"/>
              </a:ext>
            </a:extLst>
          </p:cNvPr>
          <p:cNvSpPr/>
          <p:nvPr userDrawn="1"/>
        </p:nvSpPr>
        <p:spPr>
          <a:xfrm>
            <a:off x="946767" y="6598541"/>
            <a:ext cx="8751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for Research and Innovation under Grant Agreement no. 857796 </a:t>
            </a:r>
          </a:p>
        </p:txBody>
      </p:sp>
    </p:spTree>
    <p:extLst>
      <p:ext uri="{BB962C8B-B14F-4D97-AF65-F5344CB8AC3E}">
        <p14:creationId xmlns:p14="http://schemas.microsoft.com/office/powerpoint/2010/main" val="328046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291" y="142336"/>
            <a:ext cx="10567358" cy="64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290" y="1207697"/>
            <a:ext cx="10627743" cy="4710023"/>
          </a:xfrm>
        </p:spPr>
        <p:txBody>
          <a:bodyPr/>
          <a:lstStyle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9290" y="6453386"/>
            <a:ext cx="1204572" cy="404614"/>
          </a:xfrm>
        </p:spPr>
        <p:txBody>
          <a:bodyPr/>
          <a:lstStyle/>
          <a:p>
            <a:fld id="{B2EDB58A-243B-409D-ACD2-C5904784F145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396" y="6462840"/>
            <a:ext cx="1596292" cy="404614"/>
          </a:xfrm>
        </p:spPr>
        <p:txBody>
          <a:bodyPr/>
          <a:lstStyle/>
          <a:p>
            <a:fld id="{47333891-D5E7-4C7B-BF1D-E855E53CB5A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93" y="6145241"/>
            <a:ext cx="47930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05241"/>
            <a:ext cx="480000" cy="360000"/>
          </a:xfrm>
          <a:prstGeom prst="rect">
            <a:avLst/>
          </a:prstGeom>
          <a:solidFill>
            <a:srgbClr val="29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9260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9EE19-0885-49C9-B65B-26F85CF0C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3A4F7-5AA7-4EAA-B58B-964ED8CC1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4ED16-3A70-4F80-A747-3BB8BFD5B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C18F4-A8F7-4ED4-AC96-3FC6E31AE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A78A58-3A75-409E-ACB4-4D454E8E3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3454" y="333699"/>
            <a:ext cx="3101986" cy="9568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101A3A4E-6ED2-4863-875F-ADD8AA2DA5FF}"/>
              </a:ext>
            </a:extLst>
          </p:cNvPr>
          <p:cNvCxnSpPr>
            <a:cxnSpLocks/>
          </p:cNvCxnSpPr>
          <p:nvPr userDrawn="1"/>
        </p:nvCxnSpPr>
        <p:spPr>
          <a:xfrm>
            <a:off x="334347" y="1093440"/>
            <a:ext cx="7819053" cy="0"/>
          </a:xfrm>
          <a:prstGeom prst="line">
            <a:avLst/>
          </a:prstGeom>
          <a:ln w="38100" cap="rnd" cmpd="thinThick">
            <a:solidFill>
              <a:srgbClr val="A3C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>
            <a:extLst>
              <a:ext uri="{FF2B5EF4-FFF2-40B4-BE49-F238E27FC236}">
                <a16:creationId xmlns:a16="http://schemas.microsoft.com/office/drawing/2014/main" id="{2CF378DD-C630-4CD2-87E9-254B250B324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0779680A-060B-4AB9-BB50-B877EEED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60" y="333699"/>
            <a:ext cx="7350526" cy="6898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5F5F5F"/>
                </a:solidFill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4509ED6F-1502-4D9A-8546-8822F435C200}"/>
              </a:ext>
            </a:extLst>
          </p:cNvPr>
          <p:cNvSpPr txBox="1"/>
          <p:nvPr userDrawn="1"/>
        </p:nvSpPr>
        <p:spPr>
          <a:xfrm>
            <a:off x="879232" y="6581001"/>
            <a:ext cx="1131277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E216C2F-76EA-4319-886D-F75B513111B8}"/>
              </a:ext>
            </a:extLst>
          </p:cNvPr>
          <p:cNvSpPr/>
          <p:nvPr userDrawn="1"/>
        </p:nvSpPr>
        <p:spPr>
          <a:xfrm>
            <a:off x="946767" y="6598541"/>
            <a:ext cx="8751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for Research and Innovation under Grant Agreement no. 857796 </a:t>
            </a:r>
          </a:p>
        </p:txBody>
      </p:sp>
    </p:spTree>
    <p:extLst>
      <p:ext uri="{BB962C8B-B14F-4D97-AF65-F5344CB8AC3E}">
        <p14:creationId xmlns:p14="http://schemas.microsoft.com/office/powerpoint/2010/main" val="1523246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36E97-5DD8-4AA9-9398-50BA29237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C2320-8B8E-4CC6-9C8F-FA14F0EA7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1C609F-24CB-4E9F-A2FE-6A6D5985E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261198"/>
            <a:ext cx="3103133" cy="9571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A2CF3C8B-DA8B-4341-B7CD-70D44873216E}"/>
              </a:ext>
            </a:extLst>
          </p:cNvPr>
          <p:cNvCxnSpPr>
            <a:cxnSpLocks/>
          </p:cNvCxnSpPr>
          <p:nvPr userDrawn="1"/>
        </p:nvCxnSpPr>
        <p:spPr>
          <a:xfrm>
            <a:off x="334347" y="1093440"/>
            <a:ext cx="7819053" cy="0"/>
          </a:xfrm>
          <a:prstGeom prst="line">
            <a:avLst/>
          </a:prstGeom>
          <a:ln w="38100" cap="rnd" cmpd="thinThick">
            <a:solidFill>
              <a:srgbClr val="A3C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>
            <a:extLst>
              <a:ext uri="{FF2B5EF4-FFF2-40B4-BE49-F238E27FC236}">
                <a16:creationId xmlns:a16="http://schemas.microsoft.com/office/drawing/2014/main" id="{C372B51A-07A3-40E6-82DE-A654A8A6627F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CCA65B1-2A70-4A40-BD77-C06B0FDE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60" y="333699"/>
            <a:ext cx="7350526" cy="6898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5F5F5F"/>
                </a:solidFill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4B9B8DB-A53D-4ACC-8A67-21B2B45BDF56}"/>
              </a:ext>
            </a:extLst>
          </p:cNvPr>
          <p:cNvSpPr txBox="1"/>
          <p:nvPr userDrawn="1"/>
        </p:nvSpPr>
        <p:spPr>
          <a:xfrm>
            <a:off x="879232" y="6581001"/>
            <a:ext cx="1131277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473797A-6FA7-4C78-80EB-0B045A06EAEE}"/>
              </a:ext>
            </a:extLst>
          </p:cNvPr>
          <p:cNvSpPr/>
          <p:nvPr userDrawn="1"/>
        </p:nvSpPr>
        <p:spPr>
          <a:xfrm>
            <a:off x="946767" y="6598541"/>
            <a:ext cx="8751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for Research and Innovation under Grant Agreement no. 857796 </a:t>
            </a:r>
          </a:p>
        </p:txBody>
      </p:sp>
    </p:spTree>
    <p:extLst>
      <p:ext uri="{BB962C8B-B14F-4D97-AF65-F5344CB8AC3E}">
        <p14:creationId xmlns:p14="http://schemas.microsoft.com/office/powerpoint/2010/main" val="3202711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F6B0AA-BF4B-49F3-A4F4-9ACAD9DDA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3454" y="333699"/>
            <a:ext cx="3101986" cy="956817"/>
          </a:xfrm>
          <a:prstGeom prst="rect">
            <a:avLst/>
          </a:prstGeom>
        </p:spPr>
      </p:pic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F44D3ED5-9A2B-4FB4-9775-C3D885D04B27}"/>
              </a:ext>
            </a:extLst>
          </p:cNvPr>
          <p:cNvCxnSpPr>
            <a:cxnSpLocks/>
          </p:cNvCxnSpPr>
          <p:nvPr userDrawn="1"/>
        </p:nvCxnSpPr>
        <p:spPr>
          <a:xfrm>
            <a:off x="334347" y="1093440"/>
            <a:ext cx="7819053" cy="0"/>
          </a:xfrm>
          <a:prstGeom prst="line">
            <a:avLst/>
          </a:prstGeom>
          <a:ln w="38100" cap="rnd" cmpd="thinThick">
            <a:solidFill>
              <a:srgbClr val="A3C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>
            <a:extLst>
              <a:ext uri="{FF2B5EF4-FFF2-40B4-BE49-F238E27FC236}">
                <a16:creationId xmlns:a16="http://schemas.microsoft.com/office/drawing/2014/main" id="{A7EAFCD2-A7FD-41DC-B78A-C071F6F62F4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524"/>
            <a:ext cx="784927" cy="481476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F799687A-D7E9-4F89-99D7-DD2287D4014E}"/>
              </a:ext>
            </a:extLst>
          </p:cNvPr>
          <p:cNvSpPr txBox="1"/>
          <p:nvPr userDrawn="1"/>
        </p:nvSpPr>
        <p:spPr>
          <a:xfrm>
            <a:off x="879232" y="6581001"/>
            <a:ext cx="11312770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569C2F9-F105-43C8-969C-736D9422AC58}"/>
              </a:ext>
            </a:extLst>
          </p:cNvPr>
          <p:cNvSpPr/>
          <p:nvPr userDrawn="1"/>
        </p:nvSpPr>
        <p:spPr>
          <a:xfrm>
            <a:off x="946767" y="6598541"/>
            <a:ext cx="87515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for Research and Innovation under Grant Agreement no. 857796 </a:t>
            </a:r>
          </a:p>
        </p:txBody>
      </p:sp>
    </p:spTree>
    <p:extLst>
      <p:ext uri="{BB962C8B-B14F-4D97-AF65-F5344CB8AC3E}">
        <p14:creationId xmlns:p14="http://schemas.microsoft.com/office/powerpoint/2010/main" val="3311560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FD5255-579D-41D2-B8CB-F8D31445A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600" y="261198"/>
            <a:ext cx="3103133" cy="9571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701097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78787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24E-8D7C-44C7-8CA4-024841A91C1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04A-DADD-4D92-A975-B8FA5B9500E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921200" y="646113"/>
            <a:ext cx="6940800" cy="288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0A0B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9306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C24E-8D7C-44C7-8CA4-024841A91C1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704A-DADD-4D92-A975-B8FA5B9500E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921200" y="646113"/>
            <a:ext cx="6940800" cy="288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00A0B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783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E21AAA-B724-4739-9E71-D1F9D8801F8C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Rectangle 8"/>
          <p:cNvSpPr/>
          <p:nvPr userDrawn="1"/>
        </p:nvSpPr>
        <p:spPr>
          <a:xfrm>
            <a:off x="8152656" y="5718659"/>
            <a:ext cx="479307" cy="37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31963" y="5718659"/>
            <a:ext cx="480000" cy="382844"/>
          </a:xfrm>
          <a:prstGeom prst="rect">
            <a:avLst/>
          </a:prstGeom>
          <a:solidFill>
            <a:srgbClr val="29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361843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379" y="298438"/>
            <a:ext cx="10377775" cy="780691"/>
          </a:xfrm>
        </p:spPr>
        <p:txBody>
          <a:bodyPr/>
          <a:lstStyle>
            <a:lvl1pPr>
              <a:defRPr>
                <a:solidFill>
                  <a:srgbClr val="484F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379" y="1475118"/>
            <a:ext cx="4447787" cy="3581401"/>
          </a:xfrm>
        </p:spPr>
        <p:txBody>
          <a:bodyPr/>
          <a:lstStyle>
            <a:lvl1pPr>
              <a:defRPr baseline="0">
                <a:solidFill>
                  <a:srgbClr val="484F56"/>
                </a:solidFill>
              </a:defRPr>
            </a:lvl1pPr>
            <a:lvl2pPr>
              <a:defRPr baseline="0">
                <a:solidFill>
                  <a:srgbClr val="484F56"/>
                </a:solidFill>
              </a:defRPr>
            </a:lvl2pPr>
            <a:lvl3pPr>
              <a:defRPr baseline="0">
                <a:solidFill>
                  <a:srgbClr val="484F56"/>
                </a:solidFill>
              </a:defRPr>
            </a:lvl3pPr>
            <a:lvl4pPr>
              <a:defRPr baseline="0">
                <a:solidFill>
                  <a:srgbClr val="484F56"/>
                </a:solidFill>
              </a:defRPr>
            </a:lvl4pPr>
            <a:lvl5pPr>
              <a:defRPr baseline="0">
                <a:solidFill>
                  <a:srgbClr val="484F5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2266" y="1475117"/>
            <a:ext cx="4447787" cy="3581401"/>
          </a:xfrm>
        </p:spPr>
        <p:txBody>
          <a:bodyPr/>
          <a:lstStyle>
            <a:lvl1pPr>
              <a:defRPr>
                <a:solidFill>
                  <a:srgbClr val="484F56"/>
                </a:solidFill>
              </a:defRPr>
            </a:lvl1pPr>
            <a:lvl2pPr>
              <a:defRPr>
                <a:solidFill>
                  <a:srgbClr val="484F56"/>
                </a:solidFill>
              </a:defRPr>
            </a:lvl2pPr>
            <a:lvl3pPr>
              <a:defRPr>
                <a:solidFill>
                  <a:srgbClr val="484F56"/>
                </a:solidFill>
              </a:defRPr>
            </a:lvl3pPr>
            <a:lvl4pPr>
              <a:defRPr>
                <a:solidFill>
                  <a:srgbClr val="484F56"/>
                </a:solidFill>
              </a:defRPr>
            </a:lvl4pPr>
            <a:lvl5pPr>
              <a:defRPr>
                <a:solidFill>
                  <a:srgbClr val="484F5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AA6D-7996-412D-A83D-098B3EEFB265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3" y="6145241"/>
            <a:ext cx="47930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05241"/>
            <a:ext cx="480000" cy="360000"/>
          </a:xfrm>
          <a:prstGeom prst="rect">
            <a:avLst/>
          </a:prstGeom>
          <a:solidFill>
            <a:srgbClr val="29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12410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5E89-4CEB-4236-A1A9-C92D725E118A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93" y="6145241"/>
            <a:ext cx="47930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05241"/>
            <a:ext cx="480000" cy="360000"/>
          </a:xfrm>
          <a:prstGeom prst="rect">
            <a:avLst/>
          </a:prstGeom>
          <a:solidFill>
            <a:srgbClr val="29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245825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A04-79E5-44AB-AD7A-2CDDD8426C7B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93" y="6145241"/>
            <a:ext cx="47930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05241"/>
            <a:ext cx="480000" cy="360000"/>
          </a:xfrm>
          <a:prstGeom prst="rect">
            <a:avLst/>
          </a:prstGeom>
          <a:solidFill>
            <a:srgbClr val="29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9171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6124-DBB9-4F5F-A096-282AF0DEC737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93" y="6145241"/>
            <a:ext cx="479307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05241"/>
            <a:ext cx="480000" cy="360000"/>
          </a:xfrm>
          <a:prstGeom prst="rect">
            <a:avLst/>
          </a:prstGeom>
          <a:solidFill>
            <a:srgbClr val="29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1644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rgbClr val="484F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801EC5-0FC1-4B81-B85C-D0FAF01C3243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333891-D5E7-4C7B-BF1D-E855E53CB5A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0554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35B638-3C60-4FF1-9696-D1829610EB4D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549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FEFD110-961F-41CC-B27F-79F46DE3A0C4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rgbClr val="336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789" y="5981700"/>
            <a:ext cx="1288212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0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2" r:id="rId12"/>
    <p:sldLayoutId id="2147483706" r:id="rId13"/>
    <p:sldLayoutId id="2147483707" r:id="rId14"/>
    <p:sldLayoutId id="2147483708" r:id="rId15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b="0" kern="1200" baseline="0">
          <a:solidFill>
            <a:srgbClr val="484F56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484F56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rgbClr val="484F56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rgbClr val="484F56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rgbClr val="484F56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rgbClr val="484F56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8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0" r:id="rId2"/>
    <p:sldLayoutId id="2147483693" r:id="rId3"/>
    <p:sldLayoutId id="2147483690" r:id="rId4"/>
    <p:sldLayoutId id="2147483692" r:id="rId5"/>
    <p:sldLayoutId id="2147483694" r:id="rId6"/>
    <p:sldLayoutId id="2147483691" r:id="rId7"/>
    <p:sldLayoutId id="2147483695" r:id="rId8"/>
    <p:sldLayoutId id="2147483709" r:id="rId9"/>
    <p:sldLayoutId id="214748371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ustomXml" Target="../ink/ink2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6.xml"/><Relationship Id="rId5" Type="http://schemas.openxmlformats.org/officeDocument/2006/relationships/image" Target="../media/image13.png"/><Relationship Id="rId4" Type="http://schemas.openxmlformats.org/officeDocument/2006/relationships/customXml" Target="../ink/ink5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hyperlink" Target="mailto:edel@ergar.org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image" Target="../media/image19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CD86F33-98FB-4E79-858B-C263381AD95A}"/>
              </a:ext>
            </a:extLst>
          </p:cNvPr>
          <p:cNvSpPr txBox="1">
            <a:spLocks/>
          </p:cNvSpPr>
          <p:nvPr/>
        </p:nvSpPr>
        <p:spPr>
          <a:xfrm>
            <a:off x="1123052" y="4192709"/>
            <a:ext cx="9556088" cy="2198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344080"/>
                </a:solidFill>
              </a:rPr>
              <a:t>ERGaR</a:t>
            </a:r>
            <a:r>
              <a:rPr lang="en-US" sz="4000" b="1" dirty="0">
                <a:solidFill>
                  <a:srgbClr val="344080"/>
                </a:solidFill>
              </a:rPr>
              <a:t> Schemes for Cross-Border Biomethane Trade</a:t>
            </a:r>
          </a:p>
          <a:p>
            <a:pPr algn="ctr"/>
            <a:r>
              <a:rPr lang="en-GB" sz="2600" b="1" dirty="0">
                <a:solidFill>
                  <a:srgbClr val="5F5F5F"/>
                </a:solidFill>
              </a:rPr>
              <a:t>Matthias Edel (</a:t>
            </a:r>
            <a:r>
              <a:rPr lang="en-GB" sz="2600" b="1" dirty="0" err="1">
                <a:solidFill>
                  <a:srgbClr val="5F5F5F"/>
                </a:solidFill>
              </a:rPr>
              <a:t>ERGaR</a:t>
            </a:r>
            <a:r>
              <a:rPr lang="en-GB" sz="2600" b="1" dirty="0">
                <a:solidFill>
                  <a:srgbClr val="5F5F5F"/>
                </a:solidFill>
              </a:rPr>
              <a:t>)</a:t>
            </a:r>
          </a:p>
          <a:p>
            <a:pPr algn="ctr"/>
            <a:r>
              <a:rPr lang="en-US" sz="2600" b="1" dirty="0">
                <a:solidFill>
                  <a:srgbClr val="5F5F5F"/>
                </a:solidFill>
              </a:rPr>
              <a:t>Target Workshop for the set-up of registries and integration into the European network, 22 June 2022, Warsaw</a:t>
            </a:r>
            <a:endParaRPr lang="en-GB" sz="2600" b="1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6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7333" y="647743"/>
            <a:ext cx="4301067" cy="424048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8467"/>
            <a:r>
              <a:rPr lang="de-DE" sz="3000" b="1" dirty="0"/>
              <a:t>About ERGaR</a:t>
            </a:r>
            <a:endParaRPr sz="3000" b="1" dirty="0"/>
          </a:p>
        </p:txBody>
      </p:sp>
      <p:sp>
        <p:nvSpPr>
          <p:cNvPr id="13" name="object 13"/>
          <p:cNvSpPr txBox="1"/>
          <p:nvPr/>
        </p:nvSpPr>
        <p:spPr>
          <a:xfrm>
            <a:off x="677333" y="3576888"/>
            <a:ext cx="5737612" cy="3057098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spcBef>
                <a:spcPts val="63"/>
              </a:spcBef>
            </a:pPr>
            <a:r>
              <a:rPr lang="de-CH" sz="1600" b="1" spc="-3" dirty="0">
                <a:cs typeface="Arimo"/>
              </a:rPr>
              <a:t>33</a:t>
            </a:r>
            <a:r>
              <a:rPr sz="1600" b="1" spc="-3" dirty="0">
                <a:cs typeface="Arimo"/>
              </a:rPr>
              <a:t> </a:t>
            </a:r>
            <a:r>
              <a:rPr sz="1600" b="1" spc="-3" dirty="0" err="1">
                <a:cs typeface="Arimo"/>
              </a:rPr>
              <a:t>ERGaR</a:t>
            </a:r>
            <a:r>
              <a:rPr sz="1600" b="1" spc="-3" dirty="0">
                <a:cs typeface="Arimo"/>
              </a:rPr>
              <a:t> members in 1</a:t>
            </a:r>
            <a:r>
              <a:rPr lang="de-DE" sz="1600" b="1" spc="-3" dirty="0">
                <a:cs typeface="Arimo"/>
              </a:rPr>
              <a:t>3</a:t>
            </a:r>
            <a:r>
              <a:rPr sz="1600" b="1" spc="-3" dirty="0">
                <a:cs typeface="Arimo"/>
              </a:rPr>
              <a:t> European</a:t>
            </a:r>
            <a:r>
              <a:rPr sz="1600" b="1" spc="-13" dirty="0">
                <a:cs typeface="Arimo"/>
              </a:rPr>
              <a:t> </a:t>
            </a:r>
            <a:r>
              <a:rPr sz="1600" b="1" spc="-3" dirty="0">
                <a:cs typeface="Arimo"/>
              </a:rPr>
              <a:t>Countries</a:t>
            </a:r>
            <a:endParaRPr lang="de-DE" sz="1600" b="1" spc="-3" dirty="0">
              <a:cs typeface="Arimo"/>
            </a:endParaRPr>
          </a:p>
          <a:p>
            <a:pPr marL="313282" marR="203210" indent="-304815">
              <a:lnSpc>
                <a:spcPct val="114799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1600" spc="-3" dirty="0">
                <a:cs typeface="Arimo"/>
              </a:rPr>
              <a:t>Established biomethane / renewable gas  registries,</a:t>
            </a:r>
            <a:r>
              <a:rPr lang="en-US" sz="1600" dirty="0">
                <a:cs typeface="Arimo"/>
              </a:rPr>
              <a:t> </a:t>
            </a:r>
            <a:r>
              <a:rPr lang="en-US" sz="1600" spc="-3" dirty="0">
                <a:cs typeface="Arimo"/>
              </a:rPr>
              <a:t>appointed issuing</a:t>
            </a:r>
            <a:r>
              <a:rPr lang="en-US" sz="1600" spc="-30" dirty="0">
                <a:cs typeface="Arimo"/>
              </a:rPr>
              <a:t> </a:t>
            </a:r>
            <a:r>
              <a:rPr lang="en-US" sz="1600" spc="-3" dirty="0">
                <a:cs typeface="Arimo"/>
              </a:rPr>
              <a:t>bodies  </a:t>
            </a:r>
          </a:p>
          <a:p>
            <a:pPr marL="313282" marR="2052846" indent="-304815">
              <a:lnSpc>
                <a:spcPts val="2800"/>
              </a:lnSpc>
              <a:spcBef>
                <a:spcPts val="153"/>
              </a:spcBef>
              <a:buFont typeface="Arial" panose="020B0604020202020204" pitchFamily="34" charset="0"/>
              <a:buChar char="•"/>
            </a:pPr>
            <a:r>
              <a:rPr lang="en-US" sz="1600" spc="-3" dirty="0">
                <a:cs typeface="Arimo"/>
              </a:rPr>
              <a:t>Traders </a:t>
            </a:r>
            <a:endParaRPr lang="en-US" sz="1600" dirty="0">
              <a:cs typeface="Arimo"/>
            </a:endParaRPr>
          </a:p>
          <a:p>
            <a:pPr marL="313282" marR="2052846" indent="-304815">
              <a:lnSpc>
                <a:spcPts val="2800"/>
              </a:lnSpc>
              <a:spcBef>
                <a:spcPts val="153"/>
              </a:spcBef>
              <a:buFont typeface="Arial" panose="020B0604020202020204" pitchFamily="34" charset="0"/>
              <a:buChar char="•"/>
            </a:pPr>
            <a:r>
              <a:rPr lang="en-US" sz="1600" spc="-3" dirty="0">
                <a:cs typeface="Arimo"/>
              </a:rPr>
              <a:t>Gas DSOs &amp; TSOs</a:t>
            </a:r>
            <a:endParaRPr lang="en-US" sz="1600" dirty="0">
              <a:cs typeface="Arimo"/>
            </a:endParaRPr>
          </a:p>
          <a:p>
            <a:pPr marL="313282" marR="2052846" indent="-304815">
              <a:lnSpc>
                <a:spcPts val="2800"/>
              </a:lnSpc>
              <a:spcBef>
                <a:spcPts val="153"/>
              </a:spcBef>
              <a:buFont typeface="Arial" panose="020B0604020202020204" pitchFamily="34" charset="0"/>
              <a:buChar char="•"/>
            </a:pPr>
            <a:r>
              <a:rPr lang="en-US" sz="1600" spc="-3" dirty="0">
                <a:cs typeface="Arimo"/>
              </a:rPr>
              <a:t>Biogas associations</a:t>
            </a:r>
            <a:endParaRPr lang="en-US" sz="1600" dirty="0">
              <a:cs typeface="Arimo"/>
            </a:endParaRPr>
          </a:p>
          <a:p>
            <a:pPr marL="313282" marR="2052846" indent="-304815">
              <a:lnSpc>
                <a:spcPts val="2800"/>
              </a:lnSpc>
              <a:spcBef>
                <a:spcPts val="153"/>
              </a:spcBef>
              <a:buFont typeface="Arial" panose="020B0604020202020204" pitchFamily="34" charset="0"/>
              <a:buChar char="•"/>
            </a:pPr>
            <a:r>
              <a:rPr lang="en-US" sz="1600" spc="-3" dirty="0">
                <a:cs typeface="Arimo"/>
              </a:rPr>
              <a:t>Other major stakeholders of the European  biomethane</a:t>
            </a:r>
            <a:r>
              <a:rPr lang="en-US" sz="1600" spc="-7" dirty="0">
                <a:cs typeface="Arimo"/>
              </a:rPr>
              <a:t> </a:t>
            </a:r>
            <a:r>
              <a:rPr lang="en-US" sz="1600" spc="-3" dirty="0">
                <a:cs typeface="Arimo"/>
              </a:rPr>
              <a:t>market</a:t>
            </a:r>
            <a:endParaRPr lang="en-US" sz="1600" dirty="0">
              <a:cs typeface="Arimo"/>
            </a:endParaRPr>
          </a:p>
          <a:p>
            <a:pPr marL="8467">
              <a:spcBef>
                <a:spcPts val="63"/>
              </a:spcBef>
            </a:pPr>
            <a:endParaRPr sz="2033" dirty="0">
              <a:cs typeface="Arimo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75E0F624-BC95-4EB1-8161-F088F4AD2189}"/>
              </a:ext>
            </a:extLst>
          </p:cNvPr>
          <p:cNvSpPr txBox="1"/>
          <p:nvPr/>
        </p:nvSpPr>
        <p:spPr>
          <a:xfrm>
            <a:off x="676099" y="1431094"/>
            <a:ext cx="5936464" cy="2157921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294217" marR="448332" indent="-285750">
              <a:lnSpc>
                <a:spcPct val="115799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sz="1600" spc="-3" dirty="0">
                <a:cs typeface="Arimo"/>
              </a:rPr>
              <a:t>International non-profit, non-governmental</a:t>
            </a:r>
            <a:r>
              <a:rPr lang="en-GB" sz="1600" spc="-3" dirty="0">
                <a:cs typeface="Arimo"/>
              </a:rPr>
              <a:t> </a:t>
            </a:r>
            <a:r>
              <a:rPr sz="1600" spc="-3" dirty="0">
                <a:cs typeface="Arimo"/>
              </a:rPr>
              <a:t> </a:t>
            </a:r>
            <a:r>
              <a:rPr sz="1600" spc="-3" dirty="0" err="1">
                <a:cs typeface="Arimo"/>
              </a:rPr>
              <a:t>organisation</a:t>
            </a:r>
            <a:r>
              <a:rPr sz="1600" spc="-3" dirty="0">
                <a:cs typeface="Arimo"/>
              </a:rPr>
              <a:t> (BE law) established </a:t>
            </a:r>
            <a:r>
              <a:rPr sz="1600" dirty="0">
                <a:cs typeface="Arimo"/>
              </a:rPr>
              <a:t>in </a:t>
            </a:r>
            <a:r>
              <a:rPr sz="1600" spc="-3" dirty="0">
                <a:cs typeface="Arimo"/>
              </a:rPr>
              <a:t>September</a:t>
            </a:r>
            <a:r>
              <a:rPr lang="en-GB" sz="1600" spc="-3" dirty="0">
                <a:cs typeface="Arimo"/>
              </a:rPr>
              <a:t> </a:t>
            </a:r>
            <a:r>
              <a:rPr sz="1600" spc="-3" dirty="0">
                <a:cs typeface="Arimo"/>
              </a:rPr>
              <a:t> 2016</a:t>
            </a:r>
            <a:endParaRPr lang="en-US" sz="1600" dirty="0">
              <a:cs typeface="Arimo"/>
            </a:endParaRPr>
          </a:p>
          <a:p>
            <a:pPr marL="285750" indent="-285750">
              <a:spcBef>
                <a:spcPts val="13"/>
              </a:spcBef>
              <a:buFont typeface="Arial" panose="020B0604020202020204" pitchFamily="34" charset="0"/>
              <a:buChar char="•"/>
            </a:pPr>
            <a:endParaRPr sz="1600" dirty="0">
              <a:cs typeface="Arimo"/>
            </a:endParaRPr>
          </a:p>
          <a:p>
            <a:pPr marL="294217" indent="-285750">
              <a:buFont typeface="Arial" panose="020B0604020202020204" pitchFamily="34" charset="0"/>
              <a:buChar char="•"/>
            </a:pPr>
            <a:r>
              <a:rPr sz="1600" b="1" spc="-3" dirty="0">
                <a:cs typeface="Arimo"/>
              </a:rPr>
              <a:t>Founded by established biomethane</a:t>
            </a:r>
            <a:r>
              <a:rPr sz="1600" b="1" spc="-20" dirty="0">
                <a:cs typeface="Arimo"/>
              </a:rPr>
              <a:t> </a:t>
            </a:r>
            <a:r>
              <a:rPr sz="1600" b="1" spc="-3" dirty="0">
                <a:cs typeface="Arimo"/>
              </a:rPr>
              <a:t>registries</a:t>
            </a:r>
            <a:endParaRPr sz="1600" dirty="0">
              <a:cs typeface="Arimo"/>
            </a:endParaRPr>
          </a:p>
          <a:p>
            <a:pPr marL="285750" indent="-285750">
              <a:spcBef>
                <a:spcPts val="7"/>
              </a:spcBef>
              <a:buFont typeface="Arial" panose="020B0604020202020204" pitchFamily="34" charset="0"/>
              <a:buChar char="•"/>
            </a:pPr>
            <a:endParaRPr sz="1600" dirty="0">
              <a:cs typeface="Arimo"/>
            </a:endParaRPr>
          </a:p>
          <a:p>
            <a:pPr marL="294217" marR="3387" indent="-285750">
              <a:lnSpc>
                <a:spcPct val="115799"/>
              </a:lnSpc>
              <a:spcBef>
                <a:spcPts val="3"/>
              </a:spcBef>
              <a:buFont typeface="Arial" panose="020B0604020202020204" pitchFamily="34" charset="0"/>
              <a:buChar char="•"/>
            </a:pPr>
            <a:r>
              <a:rPr sz="1600" spc="-3" dirty="0" err="1">
                <a:cs typeface="Arimo"/>
              </a:rPr>
              <a:t>ERGaR</a:t>
            </a:r>
            <a:r>
              <a:rPr sz="1600" spc="-3" dirty="0">
                <a:cs typeface="Arimo"/>
              </a:rPr>
              <a:t> provides </a:t>
            </a:r>
            <a:r>
              <a:rPr sz="1600" dirty="0">
                <a:cs typeface="Arimo"/>
              </a:rPr>
              <a:t>a </a:t>
            </a:r>
            <a:r>
              <a:rPr sz="1600" b="1" spc="-3" dirty="0">
                <a:cs typeface="Arimo"/>
              </a:rPr>
              <a:t>forum for the collaboration of</a:t>
            </a:r>
            <a:r>
              <a:rPr lang="en-GB" sz="1600" b="1" spc="-3" dirty="0">
                <a:cs typeface="Arimo"/>
              </a:rPr>
              <a:t> </a:t>
            </a:r>
            <a:r>
              <a:rPr sz="1600" b="1" spc="-3" dirty="0">
                <a:cs typeface="Arimo"/>
              </a:rPr>
              <a:t> renewable gas registries and market participants </a:t>
            </a:r>
            <a:r>
              <a:rPr sz="1600" b="1" dirty="0">
                <a:cs typeface="Arimo"/>
              </a:rPr>
              <a:t>in</a:t>
            </a:r>
            <a:r>
              <a:rPr sz="1600" b="1" spc="-7" dirty="0">
                <a:cs typeface="Arimo"/>
              </a:rPr>
              <a:t> </a:t>
            </a:r>
            <a:r>
              <a:rPr sz="1600" b="1" spc="-3" dirty="0">
                <a:cs typeface="Arimo"/>
              </a:rPr>
              <a:t>Europe</a:t>
            </a:r>
            <a:endParaRPr lang="de-DE" sz="1600" b="1" spc="-3" dirty="0">
              <a:cs typeface="Arimo"/>
            </a:endParaRPr>
          </a:p>
          <a:p>
            <a:pPr marL="294217" marR="3387" indent="-285750">
              <a:lnSpc>
                <a:spcPct val="115799"/>
              </a:lnSpc>
              <a:spcBef>
                <a:spcPts val="3"/>
              </a:spcBef>
              <a:buFont typeface="Arial" panose="020B0604020202020204" pitchFamily="34" charset="0"/>
              <a:buChar char="•"/>
            </a:pPr>
            <a:endParaRPr sz="1600" dirty="0">
              <a:cs typeface="Arimo"/>
            </a:endParaRPr>
          </a:p>
        </p:txBody>
      </p:sp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0B988B38-96EA-491D-94D7-6C8C9362D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t="13195" r="24129" b="4099"/>
          <a:stretch/>
        </p:blipFill>
        <p:spPr>
          <a:xfrm>
            <a:off x="7096304" y="1198305"/>
            <a:ext cx="4418363" cy="4757165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D191C4C-1335-4821-9F12-87907E700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42" y="5957728"/>
            <a:ext cx="2899725" cy="508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7333" y="647743"/>
            <a:ext cx="7920015" cy="424048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8467"/>
            <a:r>
              <a:rPr lang="en-US" sz="3000" b="1" dirty="0" err="1"/>
              <a:t>ERGaR</a:t>
            </a:r>
            <a:r>
              <a:rPr lang="en-US" sz="3000" b="1" dirty="0"/>
              <a:t> Schemes</a:t>
            </a:r>
            <a:endParaRPr lang="de-DE" sz="3000" b="1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527E2689-E57F-A3B7-3B5E-E1C2F182D88A}"/>
              </a:ext>
            </a:extLst>
          </p:cNvPr>
          <p:cNvSpPr/>
          <p:nvPr/>
        </p:nvSpPr>
        <p:spPr>
          <a:xfrm>
            <a:off x="850416" y="1244293"/>
            <a:ext cx="5560323" cy="5182662"/>
          </a:xfrm>
          <a:prstGeom prst="rect">
            <a:avLst/>
          </a:prstGeom>
          <a:blipFill>
            <a:blip r:embed="rId3" cstate="print"/>
            <a:stretch>
              <a:fillRect l="-1" r="-71456"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94DC420-41D3-3BB9-A405-DB30D25E5FC9}"/>
              </a:ext>
            </a:extLst>
          </p:cNvPr>
          <p:cNvSpPr/>
          <p:nvPr/>
        </p:nvSpPr>
        <p:spPr>
          <a:xfrm>
            <a:off x="6410739" y="1244293"/>
            <a:ext cx="4006343" cy="5182662"/>
          </a:xfrm>
          <a:prstGeom prst="rect">
            <a:avLst/>
          </a:prstGeom>
          <a:blipFill>
            <a:blip r:embed="rId3" cstate="print"/>
            <a:stretch>
              <a:fillRect l="-137961"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B6D30F4-A7BB-0883-38D5-7B5A5EC93144}"/>
              </a:ext>
            </a:extLst>
          </p:cNvPr>
          <p:cNvSpPr txBox="1"/>
          <p:nvPr/>
        </p:nvSpPr>
        <p:spPr>
          <a:xfrm rot="1296333">
            <a:off x="9382539" y="5475783"/>
            <a:ext cx="177910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Under discussion with DG ENER</a:t>
            </a:r>
          </a:p>
        </p:txBody>
      </p:sp>
    </p:spTree>
    <p:extLst>
      <p:ext uri="{BB962C8B-B14F-4D97-AF65-F5344CB8AC3E}">
        <p14:creationId xmlns:p14="http://schemas.microsoft.com/office/powerpoint/2010/main" val="34152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3" y="647743"/>
            <a:ext cx="6079067" cy="424048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8467">
              <a:spcBef>
                <a:spcPts val="67"/>
              </a:spcBef>
            </a:pPr>
            <a:r>
              <a:rPr lang="de-CH" sz="3000" b="1" dirty="0" err="1"/>
              <a:t>ERGaR</a:t>
            </a:r>
            <a:r>
              <a:rPr lang="de-CH" sz="3000" b="1" dirty="0"/>
              <a:t> </a:t>
            </a:r>
            <a:r>
              <a:rPr lang="de-CH" sz="3000" b="1" dirty="0" err="1"/>
              <a:t>CoO</a:t>
            </a:r>
            <a:r>
              <a:rPr lang="de-CH" sz="3000" b="1" dirty="0"/>
              <a:t> Scheme</a:t>
            </a:r>
            <a:endParaRPr sz="3000" b="1" dirty="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A6F9CA2F-F43E-4395-871D-24719E5A9B0F}"/>
              </a:ext>
            </a:extLst>
          </p:cNvPr>
          <p:cNvSpPr txBox="1"/>
          <p:nvPr/>
        </p:nvSpPr>
        <p:spPr>
          <a:xfrm>
            <a:off x="423723" y="1543958"/>
            <a:ext cx="9728295" cy="4008684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lvl="1" algn="l" rtl="0"/>
            <a:r>
              <a:rPr lang="en-US" sz="1733" b="1" dirty="0">
                <a:latin typeface="Calibri"/>
                <a:cs typeface="Calibri"/>
              </a:rPr>
              <a:t>Scheme Operator</a:t>
            </a:r>
          </a:p>
          <a:p>
            <a:pPr marL="533427" lvl="1" indent="-228611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The Operator of the Scheme is </a:t>
            </a:r>
            <a:r>
              <a:rPr lang="en-US" sz="1733" dirty="0" err="1">
                <a:latin typeface="Calibri"/>
                <a:cs typeface="Calibri"/>
              </a:rPr>
              <a:t>ERGaR</a:t>
            </a:r>
            <a:r>
              <a:rPr lang="en-US" sz="1733" dirty="0">
                <a:latin typeface="Calibri"/>
                <a:cs typeface="Calibri"/>
              </a:rPr>
              <a:t> </a:t>
            </a:r>
            <a:r>
              <a:rPr lang="en-US" sz="1733" dirty="0" err="1">
                <a:latin typeface="Calibri"/>
                <a:cs typeface="Calibri"/>
              </a:rPr>
              <a:t>aisbl</a:t>
            </a:r>
            <a:r>
              <a:rPr lang="en-US" sz="1733" dirty="0">
                <a:latin typeface="Calibri"/>
                <a:cs typeface="Calibri"/>
              </a:rPr>
              <a:t>. </a:t>
            </a:r>
          </a:p>
          <a:p>
            <a:pPr lvl="1" algn="l" rtl="0"/>
            <a:endParaRPr lang="en-US" sz="1733" dirty="0">
              <a:latin typeface="Calibri"/>
              <a:cs typeface="Calibri"/>
            </a:endParaRPr>
          </a:p>
          <a:p>
            <a:pPr lvl="1" algn="l" rtl="0"/>
            <a:r>
              <a:rPr lang="en-US" sz="1733" b="1" dirty="0" err="1">
                <a:latin typeface="Calibri"/>
                <a:cs typeface="Calibri"/>
              </a:rPr>
              <a:t>ExtraVert</a:t>
            </a:r>
            <a:r>
              <a:rPr lang="en-US" sz="1733" b="1" dirty="0">
                <a:latin typeface="Calibri"/>
                <a:cs typeface="Calibri"/>
              </a:rPr>
              <a:t> Platform</a:t>
            </a:r>
          </a:p>
          <a:p>
            <a:pPr marL="533427" lvl="1" indent="-228611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central, stand-alone IT-system enabling European certificate exchanges. </a:t>
            </a:r>
          </a:p>
          <a:p>
            <a:pPr marL="533427" lvl="1" indent="-228611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IT-provider: development, operation and maintenance by Vertogas B.V. under the authority of </a:t>
            </a:r>
            <a:r>
              <a:rPr lang="en-US" sz="1733" dirty="0" err="1">
                <a:latin typeface="Calibri"/>
                <a:cs typeface="Calibri"/>
              </a:rPr>
              <a:t>ERGaR</a:t>
            </a:r>
            <a:r>
              <a:rPr lang="en-US" sz="1733" dirty="0">
                <a:latin typeface="Calibri"/>
                <a:cs typeface="Calibri"/>
              </a:rPr>
              <a:t> </a:t>
            </a:r>
            <a:r>
              <a:rPr lang="en-US" sz="1733" dirty="0" err="1">
                <a:latin typeface="Calibri"/>
                <a:cs typeface="Calibri"/>
              </a:rPr>
              <a:t>aisbl</a:t>
            </a:r>
            <a:endParaRPr lang="en-US" sz="1733" dirty="0">
              <a:latin typeface="Calibri"/>
              <a:cs typeface="Calibri"/>
            </a:endParaRPr>
          </a:p>
          <a:p>
            <a:pPr marL="533427" lvl="1" indent="-228611">
              <a:buFont typeface="Arial" panose="020B0604020202020204" pitchFamily="34" charset="0"/>
              <a:buChar char="•"/>
            </a:pPr>
            <a:endParaRPr lang="en-US" sz="1733" dirty="0">
              <a:latin typeface="Calibri"/>
              <a:cs typeface="Calibri"/>
            </a:endParaRPr>
          </a:p>
          <a:p>
            <a:pPr lvl="1" algn="l" rtl="0"/>
            <a:r>
              <a:rPr lang="en-US" sz="1733" b="1" dirty="0">
                <a:latin typeface="Calibri"/>
                <a:cs typeface="Calibri"/>
              </a:rPr>
              <a:t>Admission process</a:t>
            </a:r>
          </a:p>
          <a:p>
            <a:pPr marL="533427" lvl="1" indent="-228611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There is no precondition that the National Registry must be an </a:t>
            </a:r>
            <a:r>
              <a:rPr lang="en-US" sz="1733" dirty="0" err="1">
                <a:latin typeface="Calibri"/>
                <a:cs typeface="Calibri"/>
              </a:rPr>
              <a:t>ERGaR</a:t>
            </a:r>
            <a:r>
              <a:rPr lang="en-US" sz="1733" dirty="0">
                <a:latin typeface="Calibri"/>
                <a:cs typeface="Calibri"/>
              </a:rPr>
              <a:t> member. </a:t>
            </a:r>
          </a:p>
          <a:p>
            <a:pPr marL="533427" lvl="1" indent="-228611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Any registry which wishes to become System Participant has to successfully undergo the admission process, including </a:t>
            </a:r>
          </a:p>
          <a:p>
            <a:pPr marL="838242" lvl="2" indent="-228611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assessment of application forms, </a:t>
            </a:r>
          </a:p>
          <a:p>
            <a:pPr marL="838242" lvl="2" indent="-228611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completion of interface tests,</a:t>
            </a:r>
          </a:p>
          <a:p>
            <a:pPr marL="838242" lvl="2" indent="-228611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vote by the </a:t>
            </a:r>
            <a:r>
              <a:rPr lang="en-US" sz="1733" dirty="0" err="1">
                <a:latin typeface="Calibri"/>
                <a:cs typeface="Calibri"/>
              </a:rPr>
              <a:t>ERGaR</a:t>
            </a:r>
            <a:r>
              <a:rPr lang="en-US" sz="1733" dirty="0">
                <a:latin typeface="Calibri"/>
                <a:cs typeface="Calibri"/>
              </a:rPr>
              <a:t> Executive Board. </a:t>
            </a:r>
          </a:p>
        </p:txBody>
      </p:sp>
    </p:spTree>
    <p:extLst>
      <p:ext uri="{BB962C8B-B14F-4D97-AF65-F5344CB8AC3E}">
        <p14:creationId xmlns:p14="http://schemas.microsoft.com/office/powerpoint/2010/main" val="378235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3" y="647743"/>
            <a:ext cx="6079067" cy="424048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8467">
              <a:spcBef>
                <a:spcPts val="67"/>
              </a:spcBef>
            </a:pPr>
            <a:r>
              <a:rPr lang="de-CH" sz="3000" b="1" dirty="0" err="1"/>
              <a:t>Scope</a:t>
            </a:r>
            <a:r>
              <a:rPr lang="de-CH" sz="3000" b="1" dirty="0"/>
              <a:t> and </a:t>
            </a:r>
            <a:r>
              <a:rPr lang="de-CH" sz="3000" b="1" dirty="0" err="1"/>
              <a:t>Certificates</a:t>
            </a:r>
            <a:endParaRPr sz="3000" b="1" dirty="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A6F9CA2F-F43E-4395-871D-24719E5A9B0F}"/>
              </a:ext>
            </a:extLst>
          </p:cNvPr>
          <p:cNvSpPr txBox="1"/>
          <p:nvPr/>
        </p:nvSpPr>
        <p:spPr>
          <a:xfrm>
            <a:off x="423723" y="1543957"/>
            <a:ext cx="9728295" cy="4808710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268288" lvl="1" algn="l" rtl="0"/>
            <a:r>
              <a:rPr lang="en-US" sz="1733" b="1" dirty="0">
                <a:latin typeface="Calibri"/>
                <a:cs typeface="Calibri"/>
              </a:rPr>
              <a:t>Certificate of Origin (</a:t>
            </a:r>
            <a:r>
              <a:rPr lang="en-US" sz="1733" b="1" dirty="0" err="1">
                <a:latin typeface="Calibri"/>
                <a:cs typeface="Calibri"/>
              </a:rPr>
              <a:t>CoO</a:t>
            </a:r>
            <a:r>
              <a:rPr lang="en-US" sz="1733" b="1" dirty="0">
                <a:latin typeface="Calibri"/>
                <a:cs typeface="Calibri"/>
              </a:rPr>
              <a:t>)</a:t>
            </a:r>
          </a:p>
          <a:p>
            <a:pPr marL="609630" lvl="1" indent="-304815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Electronic document recording information about injected biomethane into the Natural Gas Network</a:t>
            </a:r>
            <a:endParaRPr lang="en-US" sz="1733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609630" lvl="1" indent="-304815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Can be used by gas consumer to demonstrate use of a biomethane consignment against an energy amount of gas that the consumer has withdrawn from the Natural Gas Network</a:t>
            </a:r>
          </a:p>
          <a:p>
            <a:pPr marL="609630" lvl="1" indent="-304815">
              <a:buFont typeface="Arial" panose="020B0604020202020204" pitchFamily="34" charset="0"/>
              <a:buChar char="•"/>
            </a:pPr>
            <a:r>
              <a:rPr lang="en-US" sz="1733" dirty="0" err="1">
                <a:latin typeface="Calibri"/>
                <a:cs typeface="Calibri"/>
              </a:rPr>
              <a:t>CoOs</a:t>
            </a:r>
            <a:r>
              <a:rPr lang="en-US" sz="1733" dirty="0">
                <a:latin typeface="Calibri"/>
                <a:cs typeface="Calibri"/>
              </a:rPr>
              <a:t> follow the approach detailed in Article 15 of Directive (EU) </a:t>
            </a:r>
            <a:r>
              <a:rPr lang="en-US" sz="1733" dirty="0">
                <a:cs typeface="Calibri"/>
              </a:rPr>
              <a:t>2009/28 and Article 19 of Directive (EU) 2018/2001 (RED II)</a:t>
            </a:r>
            <a:endParaRPr lang="en-US" sz="1733" dirty="0">
              <a:latin typeface="Calibri"/>
              <a:cs typeface="Calibri"/>
            </a:endParaRPr>
          </a:p>
          <a:p>
            <a:pPr marL="914446" lvl="2" indent="-304815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an adaptation to the revised CEN Standard 16325 is planned</a:t>
            </a:r>
            <a:endParaRPr lang="en-US" sz="1733" dirty="0">
              <a:latin typeface="Calibri"/>
              <a:ea typeface="Calibri"/>
              <a:cs typeface="Calibri"/>
            </a:endParaRPr>
          </a:p>
          <a:p>
            <a:pPr marL="609631" lvl="2"/>
            <a:endParaRPr lang="en-US" sz="1733" b="1" dirty="0">
              <a:latin typeface="Calibri"/>
              <a:cs typeface="Calibri"/>
            </a:endParaRPr>
          </a:p>
          <a:p>
            <a:pPr marL="268288" lvl="1" algn="l" rtl="0"/>
            <a:r>
              <a:rPr lang="en-US" sz="1733" b="1" dirty="0">
                <a:latin typeface="Calibri"/>
                <a:cs typeface="Calibri"/>
              </a:rPr>
              <a:t>Proof of Sustainability (</a:t>
            </a:r>
            <a:r>
              <a:rPr lang="en-US" sz="1733" b="1" dirty="0" err="1">
                <a:latin typeface="Calibri"/>
                <a:cs typeface="Calibri"/>
              </a:rPr>
              <a:t>PoS</a:t>
            </a:r>
            <a:r>
              <a:rPr lang="en-US" sz="1733" b="1" dirty="0">
                <a:latin typeface="Calibri"/>
                <a:cs typeface="Calibri"/>
              </a:rPr>
              <a:t>)</a:t>
            </a:r>
          </a:p>
          <a:p>
            <a:pPr marL="268288" lvl="1"/>
            <a:r>
              <a:rPr lang="en-US" sz="1733" dirty="0" err="1">
                <a:latin typeface="Calibri"/>
                <a:cs typeface="Calibri"/>
              </a:rPr>
              <a:t>PoS</a:t>
            </a:r>
            <a:r>
              <a:rPr lang="en-US" sz="1733" dirty="0">
                <a:cs typeface="Calibri"/>
              </a:rPr>
              <a:t> can be incorporated as attribute and attached to the transfer.</a:t>
            </a:r>
          </a:p>
          <a:p>
            <a:pPr lvl="1"/>
            <a:endParaRPr lang="en-US" sz="1733" b="1" dirty="0">
              <a:latin typeface="Calibri"/>
              <a:cs typeface="Calibri"/>
            </a:endParaRPr>
          </a:p>
          <a:p>
            <a:pPr marL="268288" lvl="1" algn="l" rtl="0"/>
            <a:r>
              <a:rPr lang="en-US" sz="1733" b="1" dirty="0">
                <a:latin typeface="Calibri"/>
                <a:cs typeface="Calibri"/>
              </a:rPr>
              <a:t>Biomass codes</a:t>
            </a:r>
          </a:p>
          <a:p>
            <a:pPr marL="609630" lvl="1" indent="-304815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Different biomass coding schemes are supported by the ERGaR Scheme. </a:t>
            </a:r>
          </a:p>
          <a:p>
            <a:pPr lvl="1" algn="l" rtl="0"/>
            <a:endParaRPr lang="en-US" sz="1733" dirty="0">
              <a:latin typeface="Calibri"/>
              <a:cs typeface="Calibri"/>
            </a:endParaRPr>
          </a:p>
          <a:p>
            <a:pPr marL="268288" lvl="1" algn="l" rtl="0"/>
            <a:r>
              <a:rPr lang="en-US" sz="1733" b="1" dirty="0">
                <a:latin typeface="Calibri"/>
                <a:cs typeface="Calibri"/>
              </a:rPr>
              <a:t>Mass Balancing</a:t>
            </a:r>
            <a:endParaRPr lang="en-US" sz="1733" b="1" dirty="0">
              <a:latin typeface="Calibri"/>
              <a:ea typeface="Calibri"/>
              <a:cs typeface="Calibri"/>
            </a:endParaRPr>
          </a:p>
          <a:p>
            <a:pPr marL="609630" lvl="1" indent="-304815">
              <a:buFont typeface="Arial" panose="020B0604020202020204" pitchFamily="34" charset="0"/>
              <a:buChar char="•"/>
            </a:pPr>
            <a:r>
              <a:rPr lang="en-US" sz="1733" dirty="0">
                <a:latin typeface="Calibri"/>
                <a:cs typeface="Calibri"/>
              </a:rPr>
              <a:t>Possible, detailed rules currently being prepared by </a:t>
            </a:r>
            <a:r>
              <a:rPr lang="en-US" sz="1733" dirty="0" err="1">
                <a:latin typeface="Calibri"/>
                <a:cs typeface="Calibri"/>
              </a:rPr>
              <a:t>ERGaR</a:t>
            </a:r>
            <a:r>
              <a:rPr lang="en-US" sz="1733" dirty="0">
                <a:latin typeface="Calibri"/>
                <a:cs typeface="Calibri"/>
              </a:rPr>
              <a:t> to meet the mass balancing requirements of the IA on Voluntary Schemes and Sustainability Verification</a:t>
            </a:r>
          </a:p>
          <a:p>
            <a:pPr lvl="1" algn="l"/>
            <a:endParaRPr lang="en-US" sz="173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7333" y="647742"/>
            <a:ext cx="7145867" cy="424048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8467">
              <a:spcBef>
                <a:spcPts val="67"/>
              </a:spcBef>
            </a:pPr>
            <a:r>
              <a:rPr lang="de-DE" sz="3000" b="1" dirty="0"/>
              <a:t>System Participants</a:t>
            </a:r>
            <a:endParaRPr sz="3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D21A2DA-FE00-442D-A84C-CC89F0AA7B40}"/>
                  </a:ext>
                </a:extLst>
              </p14:cNvPr>
              <p14:cNvContentPartPr/>
              <p14:nvPr/>
            </p14:nvContentPartPr>
            <p14:xfrm>
              <a:off x="6548274" y="6327006"/>
              <a:ext cx="1774800" cy="12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D21A2DA-FE00-442D-A84C-CC89F0AA7B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5274" y="6264006"/>
                <a:ext cx="19004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2CEDE19-5E7D-46ED-985C-3CB9C5FF86F3}"/>
                  </a:ext>
                </a:extLst>
              </p14:cNvPr>
              <p14:cNvContentPartPr/>
              <p14:nvPr/>
            </p14:nvContentPartPr>
            <p14:xfrm>
              <a:off x="5660754" y="6316446"/>
              <a:ext cx="202800" cy="89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2CEDE19-5E7D-46ED-985C-3CB9C5FF86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4797" y="6280397"/>
                <a:ext cx="274355" cy="160777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object 10">
            <a:extLst>
              <a:ext uri="{FF2B5EF4-FFF2-40B4-BE49-F238E27FC236}">
                <a16:creationId xmlns:a16="http://schemas.microsoft.com/office/drawing/2014/main" id="{9D0F4A08-B6A5-4A24-BD7D-3EE2F21D49C0}"/>
              </a:ext>
            </a:extLst>
          </p:cNvPr>
          <p:cNvSpPr txBox="1"/>
          <p:nvPr/>
        </p:nvSpPr>
        <p:spPr>
          <a:xfrm>
            <a:off x="685171" y="1291048"/>
            <a:ext cx="5418667" cy="5657660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8467" marR="3387">
              <a:lnSpc>
                <a:spcPct val="116399"/>
              </a:lnSpc>
              <a:spcBef>
                <a:spcPts val="67"/>
              </a:spcBef>
            </a:pPr>
            <a:r>
              <a:rPr lang="en-US" sz="1533" b="1" spc="-3" dirty="0">
                <a:cs typeface="Arimo"/>
              </a:rPr>
              <a:t>System Participants: </a:t>
            </a:r>
          </a:p>
          <a:p>
            <a:pPr marL="313282" marR="3387" indent="-304815">
              <a:lnSpc>
                <a:spcPct val="116399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1533" spc="-3" dirty="0">
                <a:cs typeface="Arimo"/>
              </a:rPr>
              <a:t>AGCS (AT) </a:t>
            </a:r>
          </a:p>
          <a:p>
            <a:pPr marL="313282" marR="3387" indent="-304815">
              <a:lnSpc>
                <a:spcPct val="116399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1533" spc="-3" dirty="0">
                <a:cs typeface="Arimo"/>
              </a:rPr>
              <a:t>Dena (DE) </a:t>
            </a:r>
          </a:p>
          <a:p>
            <a:pPr marL="313282" marR="3387" indent="-304815">
              <a:lnSpc>
                <a:spcPct val="116399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1533" spc="-3" dirty="0">
                <a:cs typeface="Arimo"/>
              </a:rPr>
              <a:t>GGCS (UK) </a:t>
            </a:r>
          </a:p>
          <a:p>
            <a:pPr marL="313282" marR="3387" indent="-304815">
              <a:lnSpc>
                <a:spcPct val="116399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1533" spc="-3" dirty="0">
                <a:cs typeface="Arimo"/>
              </a:rPr>
              <a:t>Vertogas (NL) issuing body with government mandate</a:t>
            </a:r>
          </a:p>
          <a:p>
            <a:pPr marL="8467" marR="3387">
              <a:lnSpc>
                <a:spcPct val="116399"/>
              </a:lnSpc>
              <a:spcBef>
                <a:spcPts val="67"/>
              </a:spcBef>
            </a:pPr>
            <a:endParaRPr lang="en-US" sz="1533" spc="-3" dirty="0">
              <a:cs typeface="Arimo"/>
            </a:endParaRPr>
          </a:p>
          <a:p>
            <a:pPr marL="8467" marR="3387">
              <a:lnSpc>
                <a:spcPct val="116399"/>
              </a:lnSpc>
              <a:spcBef>
                <a:spcPts val="67"/>
              </a:spcBef>
            </a:pPr>
            <a:r>
              <a:rPr lang="en-US" sz="1533" b="1" spc="-3" dirty="0">
                <a:cs typeface="Arimo"/>
              </a:rPr>
              <a:t>In the process of joining the </a:t>
            </a:r>
            <a:r>
              <a:rPr lang="en-US" sz="1533" b="1" spc="-3" dirty="0" err="1">
                <a:cs typeface="Arimo"/>
              </a:rPr>
              <a:t>CoO</a:t>
            </a:r>
            <a:r>
              <a:rPr lang="en-US" sz="1533" b="1" spc="-3" dirty="0">
                <a:cs typeface="Arimo"/>
              </a:rPr>
              <a:t> Scheme:</a:t>
            </a:r>
          </a:p>
          <a:p>
            <a:pPr marL="313282" marR="3387" indent="-304815">
              <a:lnSpc>
                <a:spcPct val="116399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1533" spc="-3" dirty="0">
                <a:cs typeface="Arimo"/>
              </a:rPr>
              <a:t>Energinet (DK) issuing body with government mandate</a:t>
            </a:r>
          </a:p>
          <a:p>
            <a:pPr marL="313282" marR="3387" indent="-304815">
              <a:lnSpc>
                <a:spcPct val="116399"/>
              </a:lnSpc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en-US" sz="1533" spc="-3" dirty="0" err="1">
                <a:cs typeface="Arimo"/>
              </a:rPr>
              <a:t>GRdF</a:t>
            </a:r>
            <a:r>
              <a:rPr lang="en-US" sz="1533" spc="-3" dirty="0">
                <a:cs typeface="Arimo"/>
              </a:rPr>
              <a:t> (FR) (subject to governmental decision expected for 2023)</a:t>
            </a:r>
          </a:p>
          <a:p>
            <a:pPr marL="8467" marR="3387">
              <a:lnSpc>
                <a:spcPct val="116399"/>
              </a:lnSpc>
              <a:spcBef>
                <a:spcPts val="67"/>
              </a:spcBef>
            </a:pPr>
            <a:r>
              <a:rPr lang="en-US" sz="1533" spc="-3" dirty="0">
                <a:cs typeface="Arimo"/>
              </a:rPr>
              <a:t>Other issuing bodies showed interest in joining the </a:t>
            </a:r>
            <a:r>
              <a:rPr lang="en-US" sz="1533" spc="-3" dirty="0" err="1">
                <a:cs typeface="Arimo"/>
              </a:rPr>
              <a:t>ERGaR</a:t>
            </a:r>
            <a:r>
              <a:rPr lang="en-US" sz="1533" spc="-3" dirty="0">
                <a:cs typeface="Arimo"/>
              </a:rPr>
              <a:t> </a:t>
            </a:r>
            <a:r>
              <a:rPr lang="en-US" sz="1533" spc="-3" dirty="0" err="1">
                <a:cs typeface="Arimo"/>
              </a:rPr>
              <a:t>CoO</a:t>
            </a:r>
            <a:r>
              <a:rPr lang="en-US" sz="1533" spc="-3" dirty="0">
                <a:cs typeface="Arimo"/>
              </a:rPr>
              <a:t> Scheme and will be able to prepare their applications when their IT-systems will have been established.</a:t>
            </a:r>
          </a:p>
          <a:p>
            <a:pPr marL="8467" marR="3387">
              <a:lnSpc>
                <a:spcPct val="116399"/>
              </a:lnSpc>
              <a:spcBef>
                <a:spcPts val="67"/>
              </a:spcBef>
            </a:pPr>
            <a:endParaRPr lang="en-US" sz="1533" spc="-3" dirty="0">
              <a:cs typeface="Arimo"/>
            </a:endParaRPr>
          </a:p>
          <a:p>
            <a:pPr marL="8467" marR="3387">
              <a:lnSpc>
                <a:spcPct val="116399"/>
              </a:lnSpc>
              <a:spcBef>
                <a:spcPts val="67"/>
              </a:spcBef>
            </a:pPr>
            <a:r>
              <a:rPr lang="en-US" sz="1533" b="1" spc="-3" dirty="0">
                <a:cs typeface="Arimo"/>
              </a:rPr>
              <a:t>Market Coverage:</a:t>
            </a:r>
          </a:p>
          <a:p>
            <a:pPr marL="8467" marR="3387">
              <a:lnSpc>
                <a:spcPct val="116399"/>
              </a:lnSpc>
              <a:spcBef>
                <a:spcPts val="67"/>
              </a:spcBef>
            </a:pPr>
            <a:r>
              <a:rPr lang="en-US" sz="1533" spc="-3" dirty="0">
                <a:cs typeface="Arimo"/>
              </a:rPr>
              <a:t>Currently, </a:t>
            </a:r>
            <a:r>
              <a:rPr lang="en-US" sz="1533" spc="-3" dirty="0" err="1">
                <a:cs typeface="Arimo"/>
              </a:rPr>
              <a:t>ERGaR</a:t>
            </a:r>
            <a:r>
              <a:rPr lang="en-US" sz="1533" spc="-3" dirty="0">
                <a:cs typeface="Arimo"/>
              </a:rPr>
              <a:t> </a:t>
            </a:r>
            <a:r>
              <a:rPr lang="en-US" sz="1533" spc="-3" dirty="0" err="1">
                <a:cs typeface="Arimo"/>
              </a:rPr>
              <a:t>CoO</a:t>
            </a:r>
            <a:r>
              <a:rPr lang="en-US" sz="1533" spc="-3" dirty="0">
                <a:cs typeface="Arimo"/>
              </a:rPr>
              <a:t> System Participant countries make up approx. 2/3 of total biomethane production in Europe. If France and Denmark join, this will grow to more than 80%.</a:t>
            </a:r>
          </a:p>
          <a:p>
            <a:pPr marL="8467" marR="3387">
              <a:lnSpc>
                <a:spcPct val="116399"/>
              </a:lnSpc>
              <a:spcBef>
                <a:spcPts val="67"/>
              </a:spcBef>
            </a:pPr>
            <a:endParaRPr lang="en-US" sz="1533" spc="-3" dirty="0">
              <a:cs typeface="Arimo"/>
            </a:endParaRPr>
          </a:p>
          <a:p>
            <a:pPr marL="8467" marR="3387">
              <a:lnSpc>
                <a:spcPct val="116399"/>
              </a:lnSpc>
              <a:spcBef>
                <a:spcPts val="67"/>
              </a:spcBef>
            </a:pPr>
            <a:endParaRPr lang="en-US" sz="1533" b="1" spc="-3" dirty="0">
              <a:cs typeface="Arimo"/>
              <a:sym typeface="Wingdings" panose="05000000000000000000" pitchFamily="2" charset="2"/>
            </a:endParaRPr>
          </a:p>
          <a:p>
            <a:pPr marL="8467" marR="3387">
              <a:lnSpc>
                <a:spcPct val="116399"/>
              </a:lnSpc>
              <a:spcBef>
                <a:spcPts val="67"/>
              </a:spcBef>
            </a:pPr>
            <a:endParaRPr lang="en-US" sz="1533" b="1" spc="-3" dirty="0">
              <a:solidFill>
                <a:srgbClr val="FF0000"/>
              </a:solidFill>
              <a:cs typeface="Arimo"/>
            </a:endParaRP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9B499B27-6D29-4A36-A1B4-E71AC5718D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90" y="1329678"/>
            <a:ext cx="4606655" cy="454755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E2B2F5F-6EBA-4526-A367-5F43338A7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99" y="5745465"/>
            <a:ext cx="2301601" cy="7133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1978B5-F6BD-41BC-831D-7821E1FAA00B}"/>
                  </a:ext>
                </a:extLst>
              </p14:cNvPr>
              <p14:cNvContentPartPr/>
              <p14:nvPr/>
            </p14:nvContentPartPr>
            <p14:xfrm>
              <a:off x="6952390" y="5136093"/>
              <a:ext cx="1919520" cy="291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1978B5-F6BD-41BC-831D-7821E1FAA0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6390" y="5100123"/>
                <a:ext cx="1991160" cy="3629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57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7333" y="647742"/>
            <a:ext cx="7145867" cy="424048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8467">
              <a:spcBef>
                <a:spcPts val="67"/>
              </a:spcBef>
            </a:pPr>
            <a:r>
              <a:rPr lang="de-DE" sz="3000" b="1" dirty="0"/>
              <a:t>Statistics</a:t>
            </a:r>
            <a:endParaRPr sz="3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D21A2DA-FE00-442D-A84C-CC89F0AA7B40}"/>
                  </a:ext>
                </a:extLst>
              </p14:cNvPr>
              <p14:cNvContentPartPr/>
              <p14:nvPr/>
            </p14:nvContentPartPr>
            <p14:xfrm>
              <a:off x="6548274" y="6327006"/>
              <a:ext cx="1774800" cy="12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D21A2DA-FE00-442D-A84C-CC89F0AA7B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5274" y="6264006"/>
                <a:ext cx="19004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2CEDE19-5E7D-46ED-985C-3CB9C5FF86F3}"/>
                  </a:ext>
                </a:extLst>
              </p14:cNvPr>
              <p14:cNvContentPartPr/>
              <p14:nvPr/>
            </p14:nvContentPartPr>
            <p14:xfrm>
              <a:off x="5660754" y="6316446"/>
              <a:ext cx="202800" cy="89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2CEDE19-5E7D-46ED-985C-3CB9C5FF86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4797" y="6280397"/>
                <a:ext cx="274355" cy="160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1978B5-F6BD-41BC-831D-7821E1FAA00B}"/>
                  </a:ext>
                </a:extLst>
              </p14:cNvPr>
              <p14:cNvContentPartPr/>
              <p14:nvPr/>
            </p14:nvContentPartPr>
            <p14:xfrm>
              <a:off x="6952390" y="5136093"/>
              <a:ext cx="1919520" cy="291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1978B5-F6BD-41BC-831D-7821E1FAA0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6390" y="5100123"/>
                <a:ext cx="1991160" cy="36294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043F85-936F-1DD4-7EA4-B97851B60B52}"/>
              </a:ext>
            </a:extLst>
          </p:cNvPr>
          <p:cNvSpPr txBox="1">
            <a:spLocks/>
          </p:cNvSpPr>
          <p:nvPr/>
        </p:nvSpPr>
        <p:spPr>
          <a:xfrm>
            <a:off x="665102" y="1414772"/>
            <a:ext cx="4630307" cy="5004801"/>
          </a:xfr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62" indent="-234962"/>
            <a:r>
              <a:rPr lang="en-GB" sz="1867" dirty="0">
                <a:cs typeface="Calibri"/>
              </a:rPr>
              <a:t>The number of transaction is continuously increasing. </a:t>
            </a:r>
          </a:p>
          <a:p>
            <a:pPr marL="234962" indent="-234962"/>
            <a:r>
              <a:rPr lang="en-GB" sz="1867" dirty="0">
                <a:cs typeface="Calibri"/>
              </a:rPr>
              <a:t>202 biomethane </a:t>
            </a:r>
            <a:r>
              <a:rPr lang="en-GB" sz="1867" dirty="0" err="1">
                <a:cs typeface="Calibri"/>
              </a:rPr>
              <a:t>CoO</a:t>
            </a:r>
            <a:r>
              <a:rPr lang="en-GB" sz="1867" dirty="0">
                <a:cs typeface="Calibri"/>
              </a:rPr>
              <a:t> were transferred in Q1/2022. The corresponding volume was 433 GWh. </a:t>
            </a:r>
          </a:p>
          <a:p>
            <a:pPr marL="234962" indent="-234962"/>
            <a:r>
              <a:rPr lang="en-GB" sz="1867" dirty="0">
                <a:cs typeface="Calibri"/>
              </a:rPr>
              <a:t>In Q1 2022, the </a:t>
            </a:r>
            <a:r>
              <a:rPr lang="en-GB" sz="1867" dirty="0" err="1">
                <a:cs typeface="Calibri"/>
              </a:rPr>
              <a:t>dena</a:t>
            </a:r>
            <a:r>
              <a:rPr lang="en-GB" sz="1867" dirty="0">
                <a:cs typeface="Calibri"/>
              </a:rPr>
              <a:t> </a:t>
            </a:r>
            <a:r>
              <a:rPr lang="en-GB" sz="1867" dirty="0" err="1">
                <a:cs typeface="Calibri"/>
              </a:rPr>
              <a:t>Biogasregister</a:t>
            </a:r>
            <a:r>
              <a:rPr lang="en-GB" sz="1867" dirty="0">
                <a:cs typeface="Calibri"/>
              </a:rPr>
              <a:t> received all transfers.</a:t>
            </a:r>
          </a:p>
          <a:p>
            <a:pPr marL="234962" indent="-234962"/>
            <a:r>
              <a:rPr lang="en-GB" sz="1867" dirty="0">
                <a:cs typeface="Calibri"/>
              </a:rPr>
              <a:t>All transfers followed the </a:t>
            </a:r>
            <a:r>
              <a:rPr lang="en-GB" sz="1867" dirty="0" err="1">
                <a:cs typeface="Calibri"/>
              </a:rPr>
              <a:t>book&amp;claim</a:t>
            </a:r>
            <a:r>
              <a:rPr lang="en-GB" sz="1867" dirty="0">
                <a:cs typeface="Calibri"/>
              </a:rPr>
              <a:t> principle. However, </a:t>
            </a:r>
            <a:r>
              <a:rPr lang="en-GB" sz="1867" dirty="0" err="1">
                <a:cs typeface="Calibri"/>
              </a:rPr>
              <a:t>ERGaR</a:t>
            </a:r>
            <a:r>
              <a:rPr lang="en-GB" sz="1867" dirty="0">
                <a:cs typeface="Calibri"/>
              </a:rPr>
              <a:t> members expect an increasing demand for the documentation of transfers following the mass balancing principles.</a:t>
            </a:r>
          </a:p>
          <a:p>
            <a:pPr marL="234962" indent="-234962"/>
            <a:endParaRPr lang="en-GB" sz="1867" dirty="0">
              <a:cs typeface="Calibri"/>
            </a:endParaRPr>
          </a:p>
          <a:p>
            <a:pPr marL="304815" indent="-304815"/>
            <a:endParaRPr lang="en-GB" sz="1867" dirty="0">
              <a:cs typeface="Calibri"/>
              <a:sym typeface="Wingdings" panose="05000000000000000000" pitchFamily="2" charset="2"/>
            </a:endParaRPr>
          </a:p>
          <a:p>
            <a:pPr marL="234962" indent="-234962"/>
            <a:endParaRPr lang="en-GB" sz="1867" dirty="0">
              <a:cs typeface="Calibri"/>
              <a:sym typeface="Wingdings" panose="05000000000000000000" pitchFamily="2" charset="2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426412F-E048-4E1E-A7C7-897541355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2360" y="1169381"/>
            <a:ext cx="4473605" cy="26649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1AE509E-0C91-AED4-048C-59D5CA5A45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2359" y="3858640"/>
            <a:ext cx="4473605" cy="26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C0382E2-34E6-4C08-DCFA-149362E25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The </a:t>
            </a:r>
            <a:r>
              <a:rPr lang="en-GB" sz="2000" b="1" dirty="0"/>
              <a:t>process of establishing issuing bodies is ongoing </a:t>
            </a:r>
            <a:r>
              <a:rPr lang="en-GB" sz="2000" dirty="0"/>
              <a:t>and more System Participants are expected to join </a:t>
            </a:r>
            <a:r>
              <a:rPr lang="en-GB" sz="2000" dirty="0" err="1"/>
              <a:t>ERGaR</a:t>
            </a:r>
            <a:r>
              <a:rPr lang="en-GB" sz="2000" dirty="0"/>
              <a:t> </a:t>
            </a:r>
            <a:r>
              <a:rPr lang="en-GB" sz="2000" dirty="0" err="1"/>
              <a:t>CoO</a:t>
            </a:r>
            <a:r>
              <a:rPr lang="en-GB" sz="2000" dirty="0"/>
              <a:t> Scheme in the future.</a:t>
            </a:r>
          </a:p>
          <a:p>
            <a:r>
              <a:rPr lang="en-GB" sz="2000" dirty="0"/>
              <a:t>The </a:t>
            </a:r>
            <a:r>
              <a:rPr lang="en-GB" sz="2000" b="1" dirty="0"/>
              <a:t>revision process of CEN standard 16325 </a:t>
            </a:r>
            <a:r>
              <a:rPr lang="en-GB" sz="2000" dirty="0"/>
              <a:t>is ongoing. Adaptions will become necessary for the </a:t>
            </a:r>
            <a:r>
              <a:rPr lang="en-GB" sz="2000" dirty="0" err="1"/>
              <a:t>ERGaR</a:t>
            </a:r>
            <a:r>
              <a:rPr lang="en-GB" sz="2000" dirty="0"/>
              <a:t> </a:t>
            </a:r>
            <a:r>
              <a:rPr lang="en-GB" sz="2000" dirty="0" err="1"/>
              <a:t>CoO</a:t>
            </a:r>
            <a:r>
              <a:rPr lang="en-GB" sz="2000" dirty="0"/>
              <a:t> Scheme and the System Participants´ IT. </a:t>
            </a:r>
          </a:p>
          <a:p>
            <a:r>
              <a:rPr lang="en-GB" sz="2000" dirty="0"/>
              <a:t>A final concept for the documentation  of sustainable renewable gas consignments with the </a:t>
            </a:r>
            <a:r>
              <a:rPr lang="en-GB" sz="2000" b="1" dirty="0"/>
              <a:t>Union Database </a:t>
            </a:r>
            <a:r>
              <a:rPr lang="en-GB" sz="2000" dirty="0"/>
              <a:t>has not been presented, yet. The potential impact on the documentation and tracing of renewable gas certificates, which are linked to Proofs of Sustainability (</a:t>
            </a:r>
            <a:r>
              <a:rPr lang="en-GB" sz="2000" dirty="0" err="1"/>
              <a:t>PoS</a:t>
            </a:r>
            <a:r>
              <a:rPr lang="en-GB" sz="2000" dirty="0"/>
              <a:t>), remains unclear. </a:t>
            </a:r>
          </a:p>
          <a:p>
            <a:r>
              <a:rPr lang="en-GB" sz="2000" dirty="0"/>
              <a:t>The linking of GOs and </a:t>
            </a:r>
            <a:r>
              <a:rPr lang="en-GB" sz="2000" dirty="0" err="1"/>
              <a:t>PoS</a:t>
            </a:r>
            <a:r>
              <a:rPr lang="en-GB" sz="2000" dirty="0"/>
              <a:t> requires a </a:t>
            </a:r>
            <a:r>
              <a:rPr lang="en-GB" sz="2000" b="1" dirty="0"/>
              <a:t>framework for the cooperation </a:t>
            </a:r>
            <a:r>
              <a:rPr lang="en-GB" sz="2000" dirty="0"/>
              <a:t>between competent authorities on national, e.g. </a:t>
            </a:r>
            <a:r>
              <a:rPr lang="en-GB" sz="2000" dirty="0" err="1"/>
              <a:t>issung</a:t>
            </a:r>
            <a:r>
              <a:rPr lang="en-GB" sz="2000" dirty="0"/>
              <a:t> bodies, and international level, e.g. voluntary schemes.</a:t>
            </a:r>
          </a:p>
          <a:p>
            <a:r>
              <a:rPr lang="en-GB" sz="2000" dirty="0" err="1"/>
              <a:t>ERGaR</a:t>
            </a:r>
            <a:r>
              <a:rPr lang="en-GB" sz="2000" dirty="0"/>
              <a:t> and AIB are exploring possibilities for </a:t>
            </a:r>
            <a:r>
              <a:rPr lang="en-GB" sz="2000" b="1" dirty="0"/>
              <a:t>integration / linking of their EECS and </a:t>
            </a:r>
            <a:r>
              <a:rPr lang="en-GB" sz="2000" b="1" dirty="0" err="1"/>
              <a:t>ERGaR</a:t>
            </a:r>
            <a:r>
              <a:rPr lang="en-GB" sz="2000" b="1" dirty="0"/>
              <a:t> Schemes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23648B-1B5D-22FF-2381-ABCDF2D4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/>
              <a:t>Outlook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B78F5C-BA3F-49E9-BE8A-DC0FB3D8D44D}"/>
              </a:ext>
            </a:extLst>
          </p:cNvPr>
          <p:cNvSpPr txBox="1"/>
          <p:nvPr/>
        </p:nvSpPr>
        <p:spPr>
          <a:xfrm>
            <a:off x="7323171" y="2070474"/>
            <a:ext cx="4634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Thanks for your attention! </a:t>
            </a: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AA4D44-EAB3-4A5D-B003-133D32181447}"/>
              </a:ext>
            </a:extLst>
          </p:cNvPr>
          <p:cNvCxnSpPr>
            <a:cxnSpLocks/>
          </p:cNvCxnSpPr>
          <p:nvPr/>
        </p:nvCxnSpPr>
        <p:spPr>
          <a:xfrm>
            <a:off x="7156580" y="2655249"/>
            <a:ext cx="4709606" cy="0"/>
          </a:xfrm>
          <a:prstGeom prst="line">
            <a:avLst/>
          </a:prstGeom>
          <a:ln w="38100" cap="rnd" cmpd="thinThick">
            <a:solidFill>
              <a:srgbClr val="A3C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AA90BC-7563-495B-8333-59CD4424AA38}"/>
              </a:ext>
            </a:extLst>
          </p:cNvPr>
          <p:cNvCxnSpPr>
            <a:cxnSpLocks/>
          </p:cNvCxnSpPr>
          <p:nvPr/>
        </p:nvCxnSpPr>
        <p:spPr>
          <a:xfrm>
            <a:off x="6744673" y="2807511"/>
            <a:ext cx="4790869" cy="0"/>
          </a:xfrm>
          <a:prstGeom prst="line">
            <a:avLst/>
          </a:prstGeom>
          <a:ln w="38100" cap="rnd" cmpd="thinThick">
            <a:solidFill>
              <a:srgbClr val="1D2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264C8F3F-F666-4097-B74D-38076354E4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86" y="1584523"/>
            <a:ext cx="1360835" cy="5160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58DCE1-25AE-425F-AFEA-44DA65126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565" y="1638608"/>
            <a:ext cx="1115740" cy="5850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E14E13-329B-41B5-8CC1-88580A08C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600" y="2236472"/>
            <a:ext cx="591146" cy="10803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E8828D-C2EF-4B75-8FCF-1365F81B1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015" y="2351508"/>
            <a:ext cx="1136136" cy="5334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71F61F-A747-413C-B28B-3CBBEE114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615" y="3378722"/>
            <a:ext cx="1018552" cy="5092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94B829-B53D-446C-8122-A4AA802BE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3842" y="2242494"/>
            <a:ext cx="774444" cy="8490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D2FF5D-782A-4662-842F-B139C4D77F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339" y="2234953"/>
            <a:ext cx="1395624" cy="5884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13250F-E91F-45DC-8B81-4BD9177AA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9042" y="3064985"/>
            <a:ext cx="795324" cy="6315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AC23059-94BB-4327-A59D-2E991CF836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1683" y="3915693"/>
            <a:ext cx="1537881" cy="4846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6A260CF-C582-4F41-9685-B9E11DBBCE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4692" y="3291525"/>
            <a:ext cx="1272712" cy="5465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A133617-96EE-4FDF-865E-988DEFC700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5648" y="3207237"/>
            <a:ext cx="1164043" cy="574463"/>
          </a:xfrm>
          <a:prstGeom prst="rect">
            <a:avLst/>
          </a:prstGeom>
        </p:spPr>
      </p:pic>
      <p:pic>
        <p:nvPicPr>
          <p:cNvPr id="1028" name="Picture 4" descr="RÃ©sultat de recherche d'images pour &quot;EUROPEAN RENEWABLE GAS REGISTRY&quot;">
            <a:extLst>
              <a:ext uri="{FF2B5EF4-FFF2-40B4-BE49-F238E27FC236}">
                <a16:creationId xmlns:a16="http://schemas.microsoft.com/office/drawing/2014/main" id="{281BA132-D727-4FE7-87BF-13A2E12F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68" y="4107618"/>
            <a:ext cx="1257269" cy="8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890328C-E03E-4BC8-8859-8CAFE8A5F1D7}"/>
              </a:ext>
            </a:extLst>
          </p:cNvPr>
          <p:cNvSpPr/>
          <p:nvPr/>
        </p:nvSpPr>
        <p:spPr>
          <a:xfrm>
            <a:off x="1087490" y="1378859"/>
            <a:ext cx="5159829" cy="3704252"/>
          </a:xfrm>
          <a:prstGeom prst="roundRect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0" name="Picture 6" descr="RÃ©sultat de recherche d'images pour &quot;ELERING AS&quot;">
            <a:extLst>
              <a:ext uri="{FF2B5EF4-FFF2-40B4-BE49-F238E27FC236}">
                <a16:creationId xmlns:a16="http://schemas.microsoft.com/office/drawing/2014/main" id="{311208A1-A957-4F0C-BA38-CE2443470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89" y="4147805"/>
            <a:ext cx="1145275" cy="3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60F38A-4829-46BA-B920-F2AF162DEE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0713" y="3883483"/>
            <a:ext cx="621206" cy="80351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8606C7D-CC87-4A38-8242-5FC69CE3693B}"/>
              </a:ext>
            </a:extLst>
          </p:cNvPr>
          <p:cNvSpPr txBox="1"/>
          <p:nvPr/>
        </p:nvSpPr>
        <p:spPr>
          <a:xfrm>
            <a:off x="923191" y="6581001"/>
            <a:ext cx="11268809" cy="276999"/>
          </a:xfrm>
          <a:prstGeom prst="rect">
            <a:avLst/>
          </a:prstGeom>
          <a:solidFill>
            <a:srgbClr val="1D2C7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393F377-0EC7-4B07-B337-F0DFD6A87694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" y="6376524"/>
            <a:ext cx="784927" cy="48147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806F753-B758-4A7F-9770-4BEB4A3AC2B3}"/>
              </a:ext>
            </a:extLst>
          </p:cNvPr>
          <p:cNvSpPr/>
          <p:nvPr/>
        </p:nvSpPr>
        <p:spPr>
          <a:xfrm>
            <a:off x="857755" y="6590449"/>
            <a:ext cx="88405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       This project receives funding from the European Union’s Horizon 2020 Framework Programme Research and Innovation under Grant Agreement no. 857796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B1DF0-A042-4267-9408-5EDCE2E7DEC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45" y="1089510"/>
            <a:ext cx="2106097" cy="1484459"/>
          </a:xfrm>
          <a:prstGeom prst="rect">
            <a:avLst/>
          </a:prstGeom>
        </p:spPr>
      </p:pic>
      <p:sp>
        <p:nvSpPr>
          <p:cNvPr id="37" name="Inhaltsplatzhalter 1">
            <a:extLst>
              <a:ext uri="{FF2B5EF4-FFF2-40B4-BE49-F238E27FC236}">
                <a16:creationId xmlns:a16="http://schemas.microsoft.com/office/drawing/2014/main" id="{3A64BBBC-9773-437D-BDD3-F7A75F80EAC4}"/>
              </a:ext>
            </a:extLst>
          </p:cNvPr>
          <p:cNvSpPr txBox="1">
            <a:spLocks/>
          </p:cNvSpPr>
          <p:nvPr/>
        </p:nvSpPr>
        <p:spPr>
          <a:xfrm>
            <a:off x="6600840" y="2831113"/>
            <a:ext cx="5493750" cy="28155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5F5F5F"/>
                </a:solidFill>
              </a:rPr>
              <a:t>European Renewable Gas Registry </a:t>
            </a:r>
            <a:r>
              <a:rPr lang="en-US" sz="2000" b="1" dirty="0" err="1">
                <a:solidFill>
                  <a:srgbClr val="5F5F5F"/>
                </a:solidFill>
              </a:rPr>
              <a:t>aisbl</a:t>
            </a:r>
            <a:r>
              <a:rPr lang="en-US" sz="2000" b="1" dirty="0">
                <a:solidFill>
                  <a:srgbClr val="5F5F5F"/>
                </a:solidFill>
              </a:rPr>
              <a:t> (</a:t>
            </a:r>
            <a:r>
              <a:rPr lang="en-US" sz="2000" b="1" dirty="0" err="1">
                <a:solidFill>
                  <a:srgbClr val="5F5F5F"/>
                </a:solidFill>
              </a:rPr>
              <a:t>ERGaR</a:t>
            </a:r>
            <a:r>
              <a:rPr lang="en-US" sz="2000" b="1">
                <a:solidFill>
                  <a:srgbClr val="5F5F5F"/>
                </a:solidFill>
              </a:rPr>
              <a:t>)</a:t>
            </a:r>
            <a:endParaRPr lang="en-US" sz="2000" b="1" dirty="0">
              <a:solidFill>
                <a:srgbClr val="5F5F5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5F5F5F"/>
                </a:solidFill>
              </a:rPr>
              <a:t>Matthias Edel, </a:t>
            </a:r>
            <a:r>
              <a:rPr lang="en-US" sz="2000" dirty="0">
                <a:solidFill>
                  <a:srgbClr val="5F5F5F"/>
                </a:solidFill>
                <a:hlinkClick r:id="rId18"/>
              </a:rPr>
              <a:t>edel@ergar.org</a:t>
            </a:r>
            <a:r>
              <a:rPr lang="en-US" sz="2000" dirty="0">
                <a:solidFill>
                  <a:srgbClr val="5F5F5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88267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ERGaR">
      <a:dk1>
        <a:srgbClr val="626262"/>
      </a:dk1>
      <a:lt1>
        <a:sysClr val="window" lastClr="FFFFFF"/>
      </a:lt1>
      <a:dk2>
        <a:srgbClr val="336FB4"/>
      </a:dk2>
      <a:lt2>
        <a:srgbClr val="EFEDE3"/>
      </a:lt2>
      <a:accent1>
        <a:srgbClr val="BFCF2F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ERGa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0DE74BD54F14DAFAFA8AB86B54F78" ma:contentTypeVersion="12" ma:contentTypeDescription="Create a new document." ma:contentTypeScope="" ma:versionID="93ea87ffde086d37ba6a4a07320c4570">
  <xsd:schema xmlns:xsd="http://www.w3.org/2001/XMLSchema" xmlns:xs="http://www.w3.org/2001/XMLSchema" xmlns:p="http://schemas.microsoft.com/office/2006/metadata/properties" xmlns:ns2="b0a7b1fc-1271-40ae-a0ec-1aefcf647200" xmlns:ns3="25295ac9-3013-4ea5-babd-ae5301d1e30c" targetNamespace="http://schemas.microsoft.com/office/2006/metadata/properties" ma:root="true" ma:fieldsID="79ce13c2fbe5d679c8e918a528f62109" ns2:_="" ns3:_="">
    <xsd:import namespace="b0a7b1fc-1271-40ae-a0ec-1aefcf647200"/>
    <xsd:import namespace="25295ac9-3013-4ea5-babd-ae5301d1e3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7b1fc-1271-40ae-a0ec-1aefcf647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95ac9-3013-4ea5-babd-ae5301d1e30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963A50-A9D0-4AAC-BE4F-5B38376EA4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E007B0-373B-4D63-84AE-03EAC002A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a7b1fc-1271-40ae-a0ec-1aefcf647200"/>
    <ds:schemaRef ds:uri="25295ac9-3013-4ea5-babd-ae5301d1e3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347FD1-CD3C-4DCE-8384-4C45C1A76FE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Breitbild</PresentationFormat>
  <Paragraphs>80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Helvetica</vt:lpstr>
      <vt:lpstr>Crop</vt:lpstr>
      <vt:lpstr>Office Theme</vt:lpstr>
      <vt:lpstr>PowerPoint-Präsentation</vt:lpstr>
      <vt:lpstr>About ERGaR</vt:lpstr>
      <vt:lpstr>ERGaR Schemes</vt:lpstr>
      <vt:lpstr>ERGaR CoO Scheme</vt:lpstr>
      <vt:lpstr>Scope and Certificates</vt:lpstr>
      <vt:lpstr>System Participants</vt:lpstr>
      <vt:lpstr>Statistics</vt:lpstr>
      <vt:lpstr>Outlook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Austrian Biomethane Registry</dc:title>
  <dc:creator>"Stefanie Königsberger "</dc:creator>
  <cp:lastModifiedBy>Matthias Edel</cp:lastModifiedBy>
  <cp:revision>447</cp:revision>
  <cp:lastPrinted>2020-02-18T10:11:45Z</cp:lastPrinted>
  <dcterms:created xsi:type="dcterms:W3CDTF">2019-09-18T09:34:27Z</dcterms:created>
  <dcterms:modified xsi:type="dcterms:W3CDTF">2022-06-20T10:15:30Z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0x0101007830DE74BD54F14DAFAFA8AB86B54F78</vt:lpwstr>
  </property>
</Properties>
</file>