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796" r:id="rId2"/>
    <p:sldId id="1066" r:id="rId3"/>
    <p:sldId id="1067" r:id="rId4"/>
    <p:sldId id="1068" r:id="rId5"/>
    <p:sldId id="1069" r:id="rId6"/>
    <p:sldId id="1070" r:id="rId7"/>
    <p:sldId id="1071" r:id="rId8"/>
    <p:sldId id="1072" r:id="rId9"/>
    <p:sldId id="1073" r:id="rId10"/>
    <p:sldId id="1074" r:id="rId11"/>
    <p:sldId id="1075" r:id="rId12"/>
    <p:sldId id="1076" r:id="rId13"/>
    <p:sldId id="1077" r:id="rId14"/>
    <p:sldId id="1078" r:id="rId15"/>
    <p:sldId id="1079" r:id="rId16"/>
    <p:sldId id="1080" r:id="rId17"/>
    <p:sldId id="1081" r:id="rId18"/>
    <p:sldId id="103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ie Königsberger" initials="SK" lastIdx="1" clrIdx="0">
    <p:extLst>
      <p:ext uri="{19B8F6BF-5375-455C-9EA6-DF929625EA0E}">
        <p15:presenceInfo xmlns:p15="http://schemas.microsoft.com/office/powerpoint/2012/main" userId="Stefanie Königsber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234"/>
    <a:srgbClr val="0098AA"/>
    <a:srgbClr val="4A8522"/>
    <a:srgbClr val="FFFFFF"/>
    <a:srgbClr val="17266F"/>
    <a:srgbClr val="9AA7EA"/>
    <a:srgbClr val="009BAC"/>
    <a:srgbClr val="009AAB"/>
    <a:srgbClr val="7DC348"/>
    <a:srgbClr val="34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0" autoAdjust="0"/>
    <p:restoredTop sz="94388" autoAdjust="0"/>
  </p:normalViewPr>
  <p:slideViewPr>
    <p:cSldViewPr snapToGrid="0">
      <p:cViewPr>
        <p:scale>
          <a:sx n="125" d="100"/>
          <a:sy n="125" d="100"/>
        </p:scale>
        <p:origin x="90" y="-132"/>
      </p:cViewPr>
      <p:guideLst/>
    </p:cSldViewPr>
  </p:slideViewPr>
  <p:outlineViewPr>
    <p:cViewPr>
      <p:scale>
        <a:sx n="33" d="100"/>
        <a:sy n="33" d="100"/>
      </p:scale>
      <p:origin x="0" y="-274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9B912-96E9-48C6-AAEB-1257B0083CE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ED7EE34-7AE7-4075-81BD-90E8D9484667}">
      <dgm:prSet phldrT="[Text]" custT="1"/>
      <dgm:spPr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84912" tIns="184912" rIns="184912" bIns="184912" numCol="1" spcCol="1270" anchor="ctr" anchorCtr="0"/>
        <a:lstStyle/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</dgm:t>
    </dgm:pt>
    <dgm:pt modelId="{50B0724E-A7C2-4A4B-A7B5-2A7577DF9035}" type="parTrans" cxnId="{21FAD221-A4B5-4E6A-B797-4C3EA112F219}">
      <dgm:prSet/>
      <dgm:spPr/>
      <dgm:t>
        <a:bodyPr/>
        <a:lstStyle/>
        <a:p>
          <a:endParaRPr lang="de-DE"/>
        </a:p>
      </dgm:t>
    </dgm:pt>
    <dgm:pt modelId="{2AAF968D-38D8-46FC-A29E-E77E35664335}" type="sibTrans" cxnId="{21FAD221-A4B5-4E6A-B797-4C3EA112F219}">
      <dgm:prSet/>
      <dgm:spPr/>
      <dgm:t>
        <a:bodyPr/>
        <a:lstStyle/>
        <a:p>
          <a:endParaRPr lang="de-DE"/>
        </a:p>
      </dgm:t>
    </dgm:pt>
    <dgm:pt modelId="{6FA7AEA2-EF86-4548-8E03-D8EA54C3F0B3}">
      <dgm:prSet phldrT="[Text]" custT="1"/>
      <dgm:spPr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84912" tIns="184912" rIns="184912" bIns="184912" numCol="1" spcCol="1270" anchor="ctr" anchorCtr="0"/>
        <a:lstStyle/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</dgm:t>
    </dgm:pt>
    <dgm:pt modelId="{7E8879CF-1C4F-4805-B6A0-FD7E45CDEBB6}" type="parTrans" cxnId="{BA09A091-D4B6-4D55-ADEF-67A4123DF5FE}">
      <dgm:prSet/>
      <dgm:spPr/>
      <dgm:t>
        <a:bodyPr/>
        <a:lstStyle/>
        <a:p>
          <a:endParaRPr lang="de-DE"/>
        </a:p>
      </dgm:t>
    </dgm:pt>
    <dgm:pt modelId="{4C7C4F9E-076C-4FEA-A775-9678A6A8E791}" type="sibTrans" cxnId="{BA09A091-D4B6-4D55-ADEF-67A4123DF5FE}">
      <dgm:prSet/>
      <dgm:spPr/>
      <dgm:t>
        <a:bodyPr/>
        <a:lstStyle/>
        <a:p>
          <a:endParaRPr lang="de-DE"/>
        </a:p>
      </dgm:t>
    </dgm:pt>
    <dgm:pt modelId="{39108E0E-825E-4D55-AF52-4C3E716CB222}">
      <dgm:prSet phldrT="[Text]" custT="1"/>
      <dgm:spPr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84912" tIns="184912" rIns="184912" bIns="184912" numCol="1" spcCol="1270" anchor="ctr" anchorCtr="0"/>
        <a:lstStyle/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</dgm:t>
    </dgm:pt>
    <dgm:pt modelId="{24849E8F-C742-4EE1-AB26-BF56B6736189}" type="parTrans" cxnId="{A92EE1E3-34A8-4BCF-ABCE-4ACD855FD2E6}">
      <dgm:prSet/>
      <dgm:spPr/>
      <dgm:t>
        <a:bodyPr/>
        <a:lstStyle/>
        <a:p>
          <a:endParaRPr lang="de-DE"/>
        </a:p>
      </dgm:t>
    </dgm:pt>
    <dgm:pt modelId="{19AE11E8-8DBA-444A-80DC-6F70FA4B4190}" type="sibTrans" cxnId="{A92EE1E3-34A8-4BCF-ABCE-4ACD855FD2E6}">
      <dgm:prSet/>
      <dgm:spPr/>
      <dgm:t>
        <a:bodyPr/>
        <a:lstStyle/>
        <a:p>
          <a:endParaRPr lang="de-DE"/>
        </a:p>
      </dgm:t>
    </dgm:pt>
    <dgm:pt modelId="{86CA88D6-1A54-4C05-A4C8-27C887298179}">
      <dgm:prSet phldrT="[Text]" custT="1"/>
      <dgm:spPr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84912" tIns="184912" rIns="184912" bIns="184912" numCol="1" spcCol="1270" anchor="ctr" anchorCtr="0"/>
        <a:lstStyle/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</dgm:t>
    </dgm:pt>
    <dgm:pt modelId="{EA25DF3A-3E88-4114-8C29-368765B8F837}" type="parTrans" cxnId="{044EAA41-8A47-4291-810F-FDB140D245E1}">
      <dgm:prSet/>
      <dgm:spPr/>
      <dgm:t>
        <a:bodyPr/>
        <a:lstStyle/>
        <a:p>
          <a:endParaRPr lang="de-DE"/>
        </a:p>
      </dgm:t>
    </dgm:pt>
    <dgm:pt modelId="{AA0C5BFF-A1CE-497A-AB6A-EE38FA1D0C21}" type="sibTrans" cxnId="{044EAA41-8A47-4291-810F-FDB140D245E1}">
      <dgm:prSet/>
      <dgm:spPr/>
      <dgm:t>
        <a:bodyPr/>
        <a:lstStyle/>
        <a:p>
          <a:endParaRPr lang="de-DE"/>
        </a:p>
      </dgm:t>
    </dgm:pt>
    <dgm:pt modelId="{74DD6280-2D86-4A8D-8496-764BF9322A66}">
      <dgm:prSet phldrT="[Text]" custT="1"/>
      <dgm:spPr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84912" tIns="184912" rIns="184912" bIns="184912" numCol="1" spcCol="1270" anchor="ctr" anchorCtr="0"/>
        <a:lstStyle/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5F5F5F"/>
            </a:solidFill>
            <a:latin typeface="Tahoma"/>
            <a:ea typeface="+mn-ea"/>
            <a:cs typeface="+mn-cs"/>
          </a:endParaRP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5F5F5F"/>
            </a:solidFill>
            <a:latin typeface="Tahoma"/>
            <a:ea typeface="+mn-ea"/>
            <a:cs typeface="+mn-cs"/>
          </a:endParaRP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5F5F5F"/>
            </a:solidFill>
            <a:latin typeface="Tahoma"/>
            <a:ea typeface="+mn-ea"/>
            <a:cs typeface="+mn-cs"/>
          </a:endParaRPr>
        </a:p>
      </dgm:t>
    </dgm:pt>
    <dgm:pt modelId="{E7F8326C-DA2C-4C49-94CB-74EC9520D813}" type="parTrans" cxnId="{C221F03E-5E52-43BF-AF3D-5D697067B59B}">
      <dgm:prSet/>
      <dgm:spPr/>
      <dgm:t>
        <a:bodyPr/>
        <a:lstStyle/>
        <a:p>
          <a:endParaRPr lang="de-DE"/>
        </a:p>
      </dgm:t>
    </dgm:pt>
    <dgm:pt modelId="{8FBE08C1-FEDD-45F1-8128-D6DCF81DD462}" type="sibTrans" cxnId="{C221F03E-5E52-43BF-AF3D-5D697067B59B}">
      <dgm:prSet/>
      <dgm:spPr/>
      <dgm:t>
        <a:bodyPr/>
        <a:lstStyle/>
        <a:p>
          <a:endParaRPr lang="de-DE"/>
        </a:p>
      </dgm:t>
    </dgm:pt>
    <dgm:pt modelId="{EFE79363-8706-4A3B-BB89-85EC55AC7983}" type="pres">
      <dgm:prSet presAssocID="{0059B912-96E9-48C6-AAEB-1257B0083CE4}" presName="Name0" presStyleCnt="0">
        <dgm:presLayoutVars>
          <dgm:dir/>
          <dgm:resizeHandles val="exact"/>
        </dgm:presLayoutVars>
      </dgm:prSet>
      <dgm:spPr/>
    </dgm:pt>
    <dgm:pt modelId="{10BF5448-8DB5-4FFB-AB84-2E653185EC0A}" type="pres">
      <dgm:prSet presAssocID="{0059B912-96E9-48C6-AAEB-1257B0083CE4}" presName="fgShape" presStyleLbl="fgShp" presStyleIdx="0" presStyleCnt="1" custFlipVert="1" custScaleY="63556" custLinFactY="-125947" custLinFactNeighborX="-1782" custLinFactNeighborY="-200000"/>
      <dgm:spPr>
        <a:noFill/>
        <a:ln>
          <a:noFill/>
        </a:ln>
      </dgm:spPr>
    </dgm:pt>
    <dgm:pt modelId="{873D838C-8938-467C-A15B-9D5B14228251}" type="pres">
      <dgm:prSet presAssocID="{0059B912-96E9-48C6-AAEB-1257B0083CE4}" presName="linComp" presStyleCnt="0"/>
      <dgm:spPr/>
    </dgm:pt>
    <dgm:pt modelId="{DF5A0266-D677-4B8C-A022-5A0131B3F897}" type="pres">
      <dgm:prSet presAssocID="{4ED7EE34-7AE7-4075-81BD-90E8D9484667}" presName="compNode" presStyleCnt="0"/>
      <dgm:spPr/>
    </dgm:pt>
    <dgm:pt modelId="{73983128-CA87-4180-AD93-4CFD3276B75F}" type="pres">
      <dgm:prSet presAssocID="{4ED7EE34-7AE7-4075-81BD-90E8D9484667}" presName="bkgdShape" presStyleLbl="node1" presStyleIdx="0" presStyleCnt="5" custLinFactNeighborX="3806" custLinFactNeighborY="816"/>
      <dgm:spPr>
        <a:xfrm>
          <a:off x="85061" y="0"/>
          <a:ext cx="2234941" cy="5765486"/>
        </a:xfrm>
        <a:prstGeom prst="roundRect">
          <a:avLst>
            <a:gd name="adj" fmla="val 10000"/>
          </a:avLst>
        </a:prstGeom>
      </dgm:spPr>
    </dgm:pt>
    <dgm:pt modelId="{196A3116-6B2B-43B6-859F-2B7B176319D3}" type="pres">
      <dgm:prSet presAssocID="{4ED7EE34-7AE7-4075-81BD-90E8D9484667}" presName="nodeTx" presStyleLbl="node1" presStyleIdx="0" presStyleCnt="5">
        <dgm:presLayoutVars>
          <dgm:bulletEnabled val="1"/>
        </dgm:presLayoutVars>
      </dgm:prSet>
      <dgm:spPr/>
    </dgm:pt>
    <dgm:pt modelId="{D7FEBD50-7964-4D50-8D99-2165937395D4}" type="pres">
      <dgm:prSet presAssocID="{4ED7EE34-7AE7-4075-81BD-90E8D9484667}" presName="invisiNode" presStyleLbl="node1" presStyleIdx="0" presStyleCnt="5"/>
      <dgm:spPr/>
    </dgm:pt>
    <dgm:pt modelId="{E0F5B3E1-DD2D-408B-8611-4814AEF9300D}" type="pres">
      <dgm:prSet presAssocID="{4ED7EE34-7AE7-4075-81BD-90E8D9484667}" presName="imagNode" presStyleLbl="fgImgPlace1" presStyleIdx="0" presStyleCnt="5" custScaleX="56253" custScaleY="56253" custLinFactNeighborX="-7915" custLinFactNeighborY="-4791"/>
      <dgm:spPr/>
    </dgm:pt>
    <dgm:pt modelId="{4220254F-E0DC-4639-99E3-9635AD1EF067}" type="pres">
      <dgm:prSet presAssocID="{2AAF968D-38D8-46FC-A29E-E77E35664335}" presName="sibTrans" presStyleLbl="sibTrans2D1" presStyleIdx="0" presStyleCnt="0"/>
      <dgm:spPr/>
    </dgm:pt>
    <dgm:pt modelId="{6D4E01E3-CDC7-478E-B05B-20316175484F}" type="pres">
      <dgm:prSet presAssocID="{6FA7AEA2-EF86-4548-8E03-D8EA54C3F0B3}" presName="compNode" presStyleCnt="0"/>
      <dgm:spPr/>
    </dgm:pt>
    <dgm:pt modelId="{152C800A-1D27-4B8C-BB2C-B143BAE42502}" type="pres">
      <dgm:prSet presAssocID="{6FA7AEA2-EF86-4548-8E03-D8EA54C3F0B3}" presName="bkgdShape" presStyleLbl="node1" presStyleIdx="1" presStyleCnt="5" custLinFactNeighborX="2596"/>
      <dgm:spPr>
        <a:xfrm>
          <a:off x="2360008" y="0"/>
          <a:ext cx="2234941" cy="5765486"/>
        </a:xfrm>
        <a:prstGeom prst="roundRect">
          <a:avLst>
            <a:gd name="adj" fmla="val 10000"/>
          </a:avLst>
        </a:prstGeom>
      </dgm:spPr>
    </dgm:pt>
    <dgm:pt modelId="{4E850BFE-C419-4D64-8893-491C72023578}" type="pres">
      <dgm:prSet presAssocID="{6FA7AEA2-EF86-4548-8E03-D8EA54C3F0B3}" presName="nodeTx" presStyleLbl="node1" presStyleIdx="1" presStyleCnt="5">
        <dgm:presLayoutVars>
          <dgm:bulletEnabled val="1"/>
        </dgm:presLayoutVars>
      </dgm:prSet>
      <dgm:spPr/>
    </dgm:pt>
    <dgm:pt modelId="{A6FDE44B-08F7-4F44-B72B-B30B6CE12178}" type="pres">
      <dgm:prSet presAssocID="{6FA7AEA2-EF86-4548-8E03-D8EA54C3F0B3}" presName="invisiNode" presStyleLbl="node1" presStyleIdx="1" presStyleCnt="5"/>
      <dgm:spPr/>
    </dgm:pt>
    <dgm:pt modelId="{47AF933B-873A-4C92-A9E1-A62A223FFA88}" type="pres">
      <dgm:prSet presAssocID="{6FA7AEA2-EF86-4548-8E03-D8EA54C3F0B3}" presName="imagNode" presStyleLbl="fgImgPlace1" presStyleIdx="1" presStyleCnt="5" custScaleX="56253" custScaleY="56253"/>
      <dgm:spPr/>
    </dgm:pt>
    <dgm:pt modelId="{0AFE0EDE-028A-432D-B862-DC115EADC121}" type="pres">
      <dgm:prSet presAssocID="{4C7C4F9E-076C-4FEA-A775-9678A6A8E791}" presName="sibTrans" presStyleLbl="sibTrans2D1" presStyleIdx="0" presStyleCnt="0"/>
      <dgm:spPr/>
    </dgm:pt>
    <dgm:pt modelId="{9B146189-7375-4405-9325-841E94F389E1}" type="pres">
      <dgm:prSet presAssocID="{39108E0E-825E-4D55-AF52-4C3E716CB222}" presName="compNode" presStyleCnt="0"/>
      <dgm:spPr/>
    </dgm:pt>
    <dgm:pt modelId="{D43B096C-802C-437D-8D48-7994C4E3793E}" type="pres">
      <dgm:prSet presAssocID="{39108E0E-825E-4D55-AF52-4C3E716CB222}" presName="bkgdShape" presStyleLbl="node1" presStyleIdx="2" presStyleCnt="5" custLinFactNeighborX="1573"/>
      <dgm:spPr>
        <a:xfrm>
          <a:off x="4639134" y="0"/>
          <a:ext cx="2234941" cy="5765486"/>
        </a:xfrm>
        <a:prstGeom prst="roundRect">
          <a:avLst>
            <a:gd name="adj" fmla="val 10000"/>
          </a:avLst>
        </a:prstGeom>
      </dgm:spPr>
    </dgm:pt>
    <dgm:pt modelId="{0C4916AB-BB9E-4DA8-9012-66DD1AC214FA}" type="pres">
      <dgm:prSet presAssocID="{39108E0E-825E-4D55-AF52-4C3E716CB222}" presName="nodeTx" presStyleLbl="node1" presStyleIdx="2" presStyleCnt="5">
        <dgm:presLayoutVars>
          <dgm:bulletEnabled val="1"/>
        </dgm:presLayoutVars>
      </dgm:prSet>
      <dgm:spPr/>
    </dgm:pt>
    <dgm:pt modelId="{2D23FA0C-49E0-444B-9208-065CC29796E7}" type="pres">
      <dgm:prSet presAssocID="{39108E0E-825E-4D55-AF52-4C3E716CB222}" presName="invisiNode" presStyleLbl="node1" presStyleIdx="2" presStyleCnt="5"/>
      <dgm:spPr/>
    </dgm:pt>
    <dgm:pt modelId="{6552E74B-1995-4039-A980-B7C9E653CA08}" type="pres">
      <dgm:prSet presAssocID="{39108E0E-825E-4D55-AF52-4C3E716CB222}" presName="imagNode" presStyleLbl="fgImgPlace1" presStyleIdx="2" presStyleCnt="5" custScaleX="56253" custScaleY="56253"/>
      <dgm:spPr/>
    </dgm:pt>
    <dgm:pt modelId="{27685929-63C0-4171-860E-0631B55699EE}" type="pres">
      <dgm:prSet presAssocID="{19AE11E8-8DBA-444A-80DC-6F70FA4B4190}" presName="sibTrans" presStyleLbl="sibTrans2D1" presStyleIdx="0" presStyleCnt="0"/>
      <dgm:spPr/>
    </dgm:pt>
    <dgm:pt modelId="{E4269F02-1024-40B8-A14F-A7B79B269AD4}" type="pres">
      <dgm:prSet presAssocID="{74DD6280-2D86-4A8D-8496-764BF9322A66}" presName="compNode" presStyleCnt="0"/>
      <dgm:spPr/>
    </dgm:pt>
    <dgm:pt modelId="{BF9828E2-0E38-4865-BF80-F91FFB8A1B9C}" type="pres">
      <dgm:prSet presAssocID="{74DD6280-2D86-4A8D-8496-764BF9322A66}" presName="bkgdShape" presStyleLbl="node1" presStyleIdx="3" presStyleCnt="5" custLinFactNeighborX="682"/>
      <dgm:spPr>
        <a:xfrm>
          <a:off x="6921211" y="0"/>
          <a:ext cx="2234941" cy="5765486"/>
        </a:xfrm>
        <a:prstGeom prst="roundRect">
          <a:avLst>
            <a:gd name="adj" fmla="val 10000"/>
          </a:avLst>
        </a:prstGeom>
      </dgm:spPr>
    </dgm:pt>
    <dgm:pt modelId="{177413B4-C3B3-4164-B567-CF52981F6562}" type="pres">
      <dgm:prSet presAssocID="{74DD6280-2D86-4A8D-8496-764BF9322A66}" presName="nodeTx" presStyleLbl="node1" presStyleIdx="3" presStyleCnt="5">
        <dgm:presLayoutVars>
          <dgm:bulletEnabled val="1"/>
        </dgm:presLayoutVars>
      </dgm:prSet>
      <dgm:spPr/>
    </dgm:pt>
    <dgm:pt modelId="{30562784-0B22-46C0-882C-2195013F8429}" type="pres">
      <dgm:prSet presAssocID="{74DD6280-2D86-4A8D-8496-764BF9322A66}" presName="invisiNode" presStyleLbl="node1" presStyleIdx="3" presStyleCnt="5"/>
      <dgm:spPr/>
    </dgm:pt>
    <dgm:pt modelId="{2CA0D141-61E1-4EC9-8D8E-41493317CF18}" type="pres">
      <dgm:prSet presAssocID="{74DD6280-2D86-4A8D-8496-764BF9322A66}" presName="imagNode" presStyleLbl="fgImgPlace1" presStyleIdx="3" presStyleCnt="5" custScaleX="56253" custScaleY="56253"/>
      <dgm:spPr/>
    </dgm:pt>
    <dgm:pt modelId="{DA15D281-047B-43F0-A1DA-4045A1327E67}" type="pres">
      <dgm:prSet presAssocID="{8FBE08C1-FEDD-45F1-8128-D6DCF81DD462}" presName="sibTrans" presStyleLbl="sibTrans2D1" presStyleIdx="0" presStyleCnt="0"/>
      <dgm:spPr/>
    </dgm:pt>
    <dgm:pt modelId="{28D716EB-0A4F-4869-8676-70A1CFCB00D6}" type="pres">
      <dgm:prSet presAssocID="{86CA88D6-1A54-4C05-A4C8-27C887298179}" presName="compNode" presStyleCnt="0"/>
      <dgm:spPr/>
    </dgm:pt>
    <dgm:pt modelId="{60FD66CF-963A-4DDB-A316-3D68DE9767B9}" type="pres">
      <dgm:prSet presAssocID="{86CA88D6-1A54-4C05-A4C8-27C887298179}" presName="bkgdShape" presStyleLbl="node1" presStyleIdx="4" presStyleCnt="5"/>
      <dgm:spPr>
        <a:xfrm>
          <a:off x="9207958" y="0"/>
          <a:ext cx="2234941" cy="5765486"/>
        </a:xfrm>
        <a:prstGeom prst="roundRect">
          <a:avLst>
            <a:gd name="adj" fmla="val 10000"/>
          </a:avLst>
        </a:prstGeom>
      </dgm:spPr>
    </dgm:pt>
    <dgm:pt modelId="{A8AB3EDB-F001-4CB5-9BAE-0B6047AB651D}" type="pres">
      <dgm:prSet presAssocID="{86CA88D6-1A54-4C05-A4C8-27C887298179}" presName="nodeTx" presStyleLbl="node1" presStyleIdx="4" presStyleCnt="5">
        <dgm:presLayoutVars>
          <dgm:bulletEnabled val="1"/>
        </dgm:presLayoutVars>
      </dgm:prSet>
      <dgm:spPr/>
    </dgm:pt>
    <dgm:pt modelId="{74D294F6-681F-4F6D-9F61-C7712CD902DB}" type="pres">
      <dgm:prSet presAssocID="{86CA88D6-1A54-4C05-A4C8-27C887298179}" presName="invisiNode" presStyleLbl="node1" presStyleIdx="4" presStyleCnt="5"/>
      <dgm:spPr/>
    </dgm:pt>
    <dgm:pt modelId="{BCE0BBCE-27FF-4D79-9E20-411110B12982}" type="pres">
      <dgm:prSet presAssocID="{86CA88D6-1A54-4C05-A4C8-27C887298179}" presName="imagNode" presStyleLbl="fgImgPlace1" presStyleIdx="4" presStyleCnt="5" custScaleX="56253" custScaleY="56253"/>
      <dgm:spPr/>
    </dgm:pt>
  </dgm:ptLst>
  <dgm:cxnLst>
    <dgm:cxn modelId="{9B55E71D-D877-49A6-92A4-994F0C1E50F9}" type="presOf" srcId="{74DD6280-2D86-4A8D-8496-764BF9322A66}" destId="{BF9828E2-0E38-4865-BF80-F91FFB8A1B9C}" srcOrd="0" destOrd="0" presId="urn:microsoft.com/office/officeart/2005/8/layout/hList7"/>
    <dgm:cxn modelId="{21FAD221-A4B5-4E6A-B797-4C3EA112F219}" srcId="{0059B912-96E9-48C6-AAEB-1257B0083CE4}" destId="{4ED7EE34-7AE7-4075-81BD-90E8D9484667}" srcOrd="0" destOrd="0" parTransId="{50B0724E-A7C2-4A4B-A7B5-2A7577DF9035}" sibTransId="{2AAF968D-38D8-46FC-A29E-E77E35664335}"/>
    <dgm:cxn modelId="{C207EC22-CF28-4511-B712-49C8F39DCC98}" type="presOf" srcId="{4C7C4F9E-076C-4FEA-A775-9678A6A8E791}" destId="{0AFE0EDE-028A-432D-B862-DC115EADC121}" srcOrd="0" destOrd="0" presId="urn:microsoft.com/office/officeart/2005/8/layout/hList7"/>
    <dgm:cxn modelId="{E724953A-2CD7-4672-A3AF-7D108B490F66}" type="presOf" srcId="{19AE11E8-8DBA-444A-80DC-6F70FA4B4190}" destId="{27685929-63C0-4171-860E-0631B55699EE}" srcOrd="0" destOrd="0" presId="urn:microsoft.com/office/officeart/2005/8/layout/hList7"/>
    <dgm:cxn modelId="{C221F03E-5E52-43BF-AF3D-5D697067B59B}" srcId="{0059B912-96E9-48C6-AAEB-1257B0083CE4}" destId="{74DD6280-2D86-4A8D-8496-764BF9322A66}" srcOrd="3" destOrd="0" parTransId="{E7F8326C-DA2C-4C49-94CB-74EC9520D813}" sibTransId="{8FBE08C1-FEDD-45F1-8128-D6DCF81DD462}"/>
    <dgm:cxn modelId="{044EAA41-8A47-4291-810F-FDB140D245E1}" srcId="{0059B912-96E9-48C6-AAEB-1257B0083CE4}" destId="{86CA88D6-1A54-4C05-A4C8-27C887298179}" srcOrd="4" destOrd="0" parTransId="{EA25DF3A-3E88-4114-8C29-368765B8F837}" sibTransId="{AA0C5BFF-A1CE-497A-AB6A-EE38FA1D0C21}"/>
    <dgm:cxn modelId="{28E8B35A-5FCB-43B1-9EF0-98B3870EBBA2}" type="presOf" srcId="{74DD6280-2D86-4A8D-8496-764BF9322A66}" destId="{177413B4-C3B3-4164-B567-CF52981F6562}" srcOrd="1" destOrd="0" presId="urn:microsoft.com/office/officeart/2005/8/layout/hList7"/>
    <dgm:cxn modelId="{2EE0DB86-F1A3-45C8-8F8E-9A1C656B08F1}" type="presOf" srcId="{86CA88D6-1A54-4C05-A4C8-27C887298179}" destId="{A8AB3EDB-F001-4CB5-9BAE-0B6047AB651D}" srcOrd="1" destOrd="0" presId="urn:microsoft.com/office/officeart/2005/8/layout/hList7"/>
    <dgm:cxn modelId="{BA09A091-D4B6-4D55-ADEF-67A4123DF5FE}" srcId="{0059B912-96E9-48C6-AAEB-1257B0083CE4}" destId="{6FA7AEA2-EF86-4548-8E03-D8EA54C3F0B3}" srcOrd="1" destOrd="0" parTransId="{7E8879CF-1C4F-4805-B6A0-FD7E45CDEBB6}" sibTransId="{4C7C4F9E-076C-4FEA-A775-9678A6A8E791}"/>
    <dgm:cxn modelId="{E39FBAA4-7555-41DF-B4AA-585B1A336BD1}" type="presOf" srcId="{8FBE08C1-FEDD-45F1-8128-D6DCF81DD462}" destId="{DA15D281-047B-43F0-A1DA-4045A1327E67}" srcOrd="0" destOrd="0" presId="urn:microsoft.com/office/officeart/2005/8/layout/hList7"/>
    <dgm:cxn modelId="{AD9A5DBA-479D-4D5A-B776-B24C3F137CE4}" type="presOf" srcId="{39108E0E-825E-4D55-AF52-4C3E716CB222}" destId="{0C4916AB-BB9E-4DA8-9012-66DD1AC214FA}" srcOrd="1" destOrd="0" presId="urn:microsoft.com/office/officeart/2005/8/layout/hList7"/>
    <dgm:cxn modelId="{0E3080BC-4C7F-489C-A24B-F8721454230E}" type="presOf" srcId="{4ED7EE34-7AE7-4075-81BD-90E8D9484667}" destId="{196A3116-6B2B-43B6-859F-2B7B176319D3}" srcOrd="1" destOrd="0" presId="urn:microsoft.com/office/officeart/2005/8/layout/hList7"/>
    <dgm:cxn modelId="{F15054C2-3508-4611-ADD2-BEF91FBF454F}" type="presOf" srcId="{4ED7EE34-7AE7-4075-81BD-90E8D9484667}" destId="{73983128-CA87-4180-AD93-4CFD3276B75F}" srcOrd="0" destOrd="0" presId="urn:microsoft.com/office/officeart/2005/8/layout/hList7"/>
    <dgm:cxn modelId="{544868CF-B00F-4C52-8753-97C95B44EF10}" type="presOf" srcId="{6FA7AEA2-EF86-4548-8E03-D8EA54C3F0B3}" destId="{4E850BFE-C419-4D64-8893-491C72023578}" srcOrd="1" destOrd="0" presId="urn:microsoft.com/office/officeart/2005/8/layout/hList7"/>
    <dgm:cxn modelId="{11C84CD5-2D24-41A3-99EB-812D1850F834}" type="presOf" srcId="{39108E0E-825E-4D55-AF52-4C3E716CB222}" destId="{D43B096C-802C-437D-8D48-7994C4E3793E}" srcOrd="0" destOrd="0" presId="urn:microsoft.com/office/officeart/2005/8/layout/hList7"/>
    <dgm:cxn modelId="{04A297D9-74CA-4D93-9768-B38D5360442A}" type="presOf" srcId="{2AAF968D-38D8-46FC-A29E-E77E35664335}" destId="{4220254F-E0DC-4639-99E3-9635AD1EF067}" srcOrd="0" destOrd="0" presId="urn:microsoft.com/office/officeart/2005/8/layout/hList7"/>
    <dgm:cxn modelId="{BC14A7DC-F6D7-4244-BB85-50B76163428A}" type="presOf" srcId="{0059B912-96E9-48C6-AAEB-1257B0083CE4}" destId="{EFE79363-8706-4A3B-BB89-85EC55AC7983}" srcOrd="0" destOrd="0" presId="urn:microsoft.com/office/officeart/2005/8/layout/hList7"/>
    <dgm:cxn modelId="{7BEECFE0-880D-4267-966A-B20465A67B21}" type="presOf" srcId="{6FA7AEA2-EF86-4548-8E03-D8EA54C3F0B3}" destId="{152C800A-1D27-4B8C-BB2C-B143BAE42502}" srcOrd="0" destOrd="0" presId="urn:microsoft.com/office/officeart/2005/8/layout/hList7"/>
    <dgm:cxn modelId="{A92EE1E3-34A8-4BCF-ABCE-4ACD855FD2E6}" srcId="{0059B912-96E9-48C6-AAEB-1257B0083CE4}" destId="{39108E0E-825E-4D55-AF52-4C3E716CB222}" srcOrd="2" destOrd="0" parTransId="{24849E8F-C742-4EE1-AB26-BF56B6736189}" sibTransId="{19AE11E8-8DBA-444A-80DC-6F70FA4B4190}"/>
    <dgm:cxn modelId="{C771CEFD-0CA8-4567-97F7-763779FDCECB}" type="presOf" srcId="{86CA88D6-1A54-4C05-A4C8-27C887298179}" destId="{60FD66CF-963A-4DDB-A316-3D68DE9767B9}" srcOrd="0" destOrd="0" presId="urn:microsoft.com/office/officeart/2005/8/layout/hList7"/>
    <dgm:cxn modelId="{235EEA60-5C91-41F4-93BC-10560FE3D809}" type="presParOf" srcId="{EFE79363-8706-4A3B-BB89-85EC55AC7983}" destId="{10BF5448-8DB5-4FFB-AB84-2E653185EC0A}" srcOrd="0" destOrd="0" presId="urn:microsoft.com/office/officeart/2005/8/layout/hList7"/>
    <dgm:cxn modelId="{5E3599B5-5132-40CE-8CB3-3AC4B0D9BD2B}" type="presParOf" srcId="{EFE79363-8706-4A3B-BB89-85EC55AC7983}" destId="{873D838C-8938-467C-A15B-9D5B14228251}" srcOrd="1" destOrd="0" presId="urn:microsoft.com/office/officeart/2005/8/layout/hList7"/>
    <dgm:cxn modelId="{9088799E-766F-486A-8833-F609D52986AC}" type="presParOf" srcId="{873D838C-8938-467C-A15B-9D5B14228251}" destId="{DF5A0266-D677-4B8C-A022-5A0131B3F897}" srcOrd="0" destOrd="0" presId="urn:microsoft.com/office/officeart/2005/8/layout/hList7"/>
    <dgm:cxn modelId="{F9D251C2-A3A5-468B-9397-DEF179906699}" type="presParOf" srcId="{DF5A0266-D677-4B8C-A022-5A0131B3F897}" destId="{73983128-CA87-4180-AD93-4CFD3276B75F}" srcOrd="0" destOrd="0" presId="urn:microsoft.com/office/officeart/2005/8/layout/hList7"/>
    <dgm:cxn modelId="{0A6E4401-4BBC-4804-BFAD-0D789EF33637}" type="presParOf" srcId="{DF5A0266-D677-4B8C-A022-5A0131B3F897}" destId="{196A3116-6B2B-43B6-859F-2B7B176319D3}" srcOrd="1" destOrd="0" presId="urn:microsoft.com/office/officeart/2005/8/layout/hList7"/>
    <dgm:cxn modelId="{0D26C31F-69F7-491D-B5C6-A82A6C515037}" type="presParOf" srcId="{DF5A0266-D677-4B8C-A022-5A0131B3F897}" destId="{D7FEBD50-7964-4D50-8D99-2165937395D4}" srcOrd="2" destOrd="0" presId="urn:microsoft.com/office/officeart/2005/8/layout/hList7"/>
    <dgm:cxn modelId="{3D5BABCE-B539-49E1-93FF-50F6246D4EEF}" type="presParOf" srcId="{DF5A0266-D677-4B8C-A022-5A0131B3F897}" destId="{E0F5B3E1-DD2D-408B-8611-4814AEF9300D}" srcOrd="3" destOrd="0" presId="urn:microsoft.com/office/officeart/2005/8/layout/hList7"/>
    <dgm:cxn modelId="{D624C5B7-2C6F-4334-A627-694EF380C20D}" type="presParOf" srcId="{873D838C-8938-467C-A15B-9D5B14228251}" destId="{4220254F-E0DC-4639-99E3-9635AD1EF067}" srcOrd="1" destOrd="0" presId="urn:microsoft.com/office/officeart/2005/8/layout/hList7"/>
    <dgm:cxn modelId="{5DFA7AF9-9950-4781-83C3-6FE261413D8C}" type="presParOf" srcId="{873D838C-8938-467C-A15B-9D5B14228251}" destId="{6D4E01E3-CDC7-478E-B05B-20316175484F}" srcOrd="2" destOrd="0" presId="urn:microsoft.com/office/officeart/2005/8/layout/hList7"/>
    <dgm:cxn modelId="{19694742-306C-496F-83AA-B7418DBBFE8B}" type="presParOf" srcId="{6D4E01E3-CDC7-478E-B05B-20316175484F}" destId="{152C800A-1D27-4B8C-BB2C-B143BAE42502}" srcOrd="0" destOrd="0" presId="urn:microsoft.com/office/officeart/2005/8/layout/hList7"/>
    <dgm:cxn modelId="{1C484D4C-FE1A-41AE-BDBA-A9078DDF7556}" type="presParOf" srcId="{6D4E01E3-CDC7-478E-B05B-20316175484F}" destId="{4E850BFE-C419-4D64-8893-491C72023578}" srcOrd="1" destOrd="0" presId="urn:microsoft.com/office/officeart/2005/8/layout/hList7"/>
    <dgm:cxn modelId="{AC9418EE-E1B1-4940-8C71-A6738D7383C0}" type="presParOf" srcId="{6D4E01E3-CDC7-478E-B05B-20316175484F}" destId="{A6FDE44B-08F7-4F44-B72B-B30B6CE12178}" srcOrd="2" destOrd="0" presId="urn:microsoft.com/office/officeart/2005/8/layout/hList7"/>
    <dgm:cxn modelId="{B1A5B05E-1630-4E5D-98B6-440DC43E2A76}" type="presParOf" srcId="{6D4E01E3-CDC7-478E-B05B-20316175484F}" destId="{47AF933B-873A-4C92-A9E1-A62A223FFA88}" srcOrd="3" destOrd="0" presId="urn:microsoft.com/office/officeart/2005/8/layout/hList7"/>
    <dgm:cxn modelId="{E2924070-F93B-421A-8FBE-4202D8D284C9}" type="presParOf" srcId="{873D838C-8938-467C-A15B-9D5B14228251}" destId="{0AFE0EDE-028A-432D-B862-DC115EADC121}" srcOrd="3" destOrd="0" presId="urn:microsoft.com/office/officeart/2005/8/layout/hList7"/>
    <dgm:cxn modelId="{B4B4B396-5D44-4866-A7B0-D9209389288C}" type="presParOf" srcId="{873D838C-8938-467C-A15B-9D5B14228251}" destId="{9B146189-7375-4405-9325-841E94F389E1}" srcOrd="4" destOrd="0" presId="urn:microsoft.com/office/officeart/2005/8/layout/hList7"/>
    <dgm:cxn modelId="{4B6A0F04-FFD5-4687-B8C0-505AC2779916}" type="presParOf" srcId="{9B146189-7375-4405-9325-841E94F389E1}" destId="{D43B096C-802C-437D-8D48-7994C4E3793E}" srcOrd="0" destOrd="0" presId="urn:microsoft.com/office/officeart/2005/8/layout/hList7"/>
    <dgm:cxn modelId="{9D22F145-C7D9-41E9-A884-F64B06B1AA82}" type="presParOf" srcId="{9B146189-7375-4405-9325-841E94F389E1}" destId="{0C4916AB-BB9E-4DA8-9012-66DD1AC214FA}" srcOrd="1" destOrd="0" presId="urn:microsoft.com/office/officeart/2005/8/layout/hList7"/>
    <dgm:cxn modelId="{0CCA18FA-17C3-4FAF-AE13-D8842C9BE22A}" type="presParOf" srcId="{9B146189-7375-4405-9325-841E94F389E1}" destId="{2D23FA0C-49E0-444B-9208-065CC29796E7}" srcOrd="2" destOrd="0" presId="urn:microsoft.com/office/officeart/2005/8/layout/hList7"/>
    <dgm:cxn modelId="{3F4D7C3E-8B0B-422A-9A4D-F19DA9E9BA80}" type="presParOf" srcId="{9B146189-7375-4405-9325-841E94F389E1}" destId="{6552E74B-1995-4039-A980-B7C9E653CA08}" srcOrd="3" destOrd="0" presId="urn:microsoft.com/office/officeart/2005/8/layout/hList7"/>
    <dgm:cxn modelId="{89307F5C-0039-4B29-BD1A-FC0A8D505996}" type="presParOf" srcId="{873D838C-8938-467C-A15B-9D5B14228251}" destId="{27685929-63C0-4171-860E-0631B55699EE}" srcOrd="5" destOrd="0" presId="urn:microsoft.com/office/officeart/2005/8/layout/hList7"/>
    <dgm:cxn modelId="{0EDAAD94-CECC-4301-84E7-C79457F8120D}" type="presParOf" srcId="{873D838C-8938-467C-A15B-9D5B14228251}" destId="{E4269F02-1024-40B8-A14F-A7B79B269AD4}" srcOrd="6" destOrd="0" presId="urn:microsoft.com/office/officeart/2005/8/layout/hList7"/>
    <dgm:cxn modelId="{591F33F4-86BB-4814-B779-8DEC15C784C8}" type="presParOf" srcId="{E4269F02-1024-40B8-A14F-A7B79B269AD4}" destId="{BF9828E2-0E38-4865-BF80-F91FFB8A1B9C}" srcOrd="0" destOrd="0" presId="urn:microsoft.com/office/officeart/2005/8/layout/hList7"/>
    <dgm:cxn modelId="{FC30C62B-7CE7-4CFA-B2A4-1093CFCCBC96}" type="presParOf" srcId="{E4269F02-1024-40B8-A14F-A7B79B269AD4}" destId="{177413B4-C3B3-4164-B567-CF52981F6562}" srcOrd="1" destOrd="0" presId="urn:microsoft.com/office/officeart/2005/8/layout/hList7"/>
    <dgm:cxn modelId="{072F1A42-6AE7-4DD1-98DA-8F18379D5C00}" type="presParOf" srcId="{E4269F02-1024-40B8-A14F-A7B79B269AD4}" destId="{30562784-0B22-46C0-882C-2195013F8429}" srcOrd="2" destOrd="0" presId="urn:microsoft.com/office/officeart/2005/8/layout/hList7"/>
    <dgm:cxn modelId="{B94D8260-F12C-4B50-87A6-98A2D601AAC6}" type="presParOf" srcId="{E4269F02-1024-40B8-A14F-A7B79B269AD4}" destId="{2CA0D141-61E1-4EC9-8D8E-41493317CF18}" srcOrd="3" destOrd="0" presId="urn:microsoft.com/office/officeart/2005/8/layout/hList7"/>
    <dgm:cxn modelId="{1A49D97B-87E6-47EC-AB3B-0FEAA0253351}" type="presParOf" srcId="{873D838C-8938-467C-A15B-9D5B14228251}" destId="{DA15D281-047B-43F0-A1DA-4045A1327E67}" srcOrd="7" destOrd="0" presId="urn:microsoft.com/office/officeart/2005/8/layout/hList7"/>
    <dgm:cxn modelId="{13E02225-1F53-4D54-894A-4420255D4A4F}" type="presParOf" srcId="{873D838C-8938-467C-A15B-9D5B14228251}" destId="{28D716EB-0A4F-4869-8676-70A1CFCB00D6}" srcOrd="8" destOrd="0" presId="urn:microsoft.com/office/officeart/2005/8/layout/hList7"/>
    <dgm:cxn modelId="{E6C43200-5B3F-4FD7-91C8-1FE48CB97699}" type="presParOf" srcId="{28D716EB-0A4F-4869-8676-70A1CFCB00D6}" destId="{60FD66CF-963A-4DDB-A316-3D68DE9767B9}" srcOrd="0" destOrd="0" presId="urn:microsoft.com/office/officeart/2005/8/layout/hList7"/>
    <dgm:cxn modelId="{AA8664C6-6C0D-4D2B-9CD2-C7B0F787B0D3}" type="presParOf" srcId="{28D716EB-0A4F-4869-8676-70A1CFCB00D6}" destId="{A8AB3EDB-F001-4CB5-9BAE-0B6047AB651D}" srcOrd="1" destOrd="0" presId="urn:microsoft.com/office/officeart/2005/8/layout/hList7"/>
    <dgm:cxn modelId="{735F99A4-AB84-4A26-946C-12A084DBAC5E}" type="presParOf" srcId="{28D716EB-0A4F-4869-8676-70A1CFCB00D6}" destId="{74D294F6-681F-4F6D-9F61-C7712CD902DB}" srcOrd="2" destOrd="0" presId="urn:microsoft.com/office/officeart/2005/8/layout/hList7"/>
    <dgm:cxn modelId="{95D690BC-FFFC-4E74-9667-EFBD23056620}" type="presParOf" srcId="{28D716EB-0A4F-4869-8676-70A1CFCB00D6}" destId="{BCE0BBCE-27FF-4D79-9E20-411110B1298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83128-CA87-4180-AD93-4CFD3276B75F}">
      <dsp:nvSpPr>
        <dsp:cNvPr id="0" name=""/>
        <dsp:cNvSpPr/>
      </dsp:nvSpPr>
      <dsp:spPr>
        <a:xfrm>
          <a:off x="85061" y="0"/>
          <a:ext cx="2234941" cy="5463050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</dsp:txBody>
      <dsp:txXfrm>
        <a:off x="85061" y="2185220"/>
        <a:ext cx="2234941" cy="2185220"/>
      </dsp:txXfrm>
    </dsp:sp>
    <dsp:sp modelId="{E0F5B3E1-DD2D-408B-8611-4814AEF9300D}">
      <dsp:nvSpPr>
        <dsp:cNvPr id="0" name=""/>
        <dsp:cNvSpPr/>
      </dsp:nvSpPr>
      <dsp:spPr>
        <a:xfrm>
          <a:off x="461805" y="638547"/>
          <a:ext cx="1023352" cy="1023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800A-1D27-4B8C-BB2C-B143BAE42502}">
      <dsp:nvSpPr>
        <dsp:cNvPr id="0" name=""/>
        <dsp:cNvSpPr/>
      </dsp:nvSpPr>
      <dsp:spPr>
        <a:xfrm>
          <a:off x="2360008" y="0"/>
          <a:ext cx="2234941" cy="5463050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</dsp:txBody>
      <dsp:txXfrm>
        <a:off x="2360008" y="2185220"/>
        <a:ext cx="2234941" cy="2185220"/>
      </dsp:txXfrm>
    </dsp:sp>
    <dsp:sp modelId="{47AF933B-873A-4C92-A9E1-A62A223FFA88}">
      <dsp:nvSpPr>
        <dsp:cNvPr id="0" name=""/>
        <dsp:cNvSpPr/>
      </dsp:nvSpPr>
      <dsp:spPr>
        <a:xfrm>
          <a:off x="2907784" y="725704"/>
          <a:ext cx="1023352" cy="1023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B096C-802C-437D-8D48-7994C4E3793E}">
      <dsp:nvSpPr>
        <dsp:cNvPr id="0" name=""/>
        <dsp:cNvSpPr/>
      </dsp:nvSpPr>
      <dsp:spPr>
        <a:xfrm>
          <a:off x="4639134" y="0"/>
          <a:ext cx="2234941" cy="5463050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</dsp:txBody>
      <dsp:txXfrm>
        <a:off x="4639134" y="2185220"/>
        <a:ext cx="2234941" cy="2185220"/>
      </dsp:txXfrm>
    </dsp:sp>
    <dsp:sp modelId="{6552E74B-1995-4039-A980-B7C9E653CA08}">
      <dsp:nvSpPr>
        <dsp:cNvPr id="0" name=""/>
        <dsp:cNvSpPr/>
      </dsp:nvSpPr>
      <dsp:spPr>
        <a:xfrm>
          <a:off x="5209773" y="725704"/>
          <a:ext cx="1023352" cy="1023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828E2-0E38-4865-BF80-F91FFB8A1B9C}">
      <dsp:nvSpPr>
        <dsp:cNvPr id="0" name=""/>
        <dsp:cNvSpPr/>
      </dsp:nvSpPr>
      <dsp:spPr>
        <a:xfrm>
          <a:off x="6921211" y="0"/>
          <a:ext cx="2234941" cy="5463050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5F5F5F"/>
            </a:solidFill>
            <a:latin typeface="Tahoma"/>
            <a:ea typeface="+mn-ea"/>
            <a:cs typeface="+mn-cs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5F5F5F"/>
            </a:solidFill>
            <a:latin typeface="Tahoma"/>
            <a:ea typeface="+mn-ea"/>
            <a:cs typeface="+mn-cs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5F5F5F"/>
            </a:solidFill>
            <a:latin typeface="Tahoma"/>
            <a:ea typeface="+mn-ea"/>
            <a:cs typeface="+mn-cs"/>
          </a:endParaRPr>
        </a:p>
      </dsp:txBody>
      <dsp:txXfrm>
        <a:off x="6921211" y="2185220"/>
        <a:ext cx="2234941" cy="2185220"/>
      </dsp:txXfrm>
    </dsp:sp>
    <dsp:sp modelId="{2CA0D141-61E1-4EC9-8D8E-41493317CF18}">
      <dsp:nvSpPr>
        <dsp:cNvPr id="0" name=""/>
        <dsp:cNvSpPr/>
      </dsp:nvSpPr>
      <dsp:spPr>
        <a:xfrm>
          <a:off x="7511763" y="725704"/>
          <a:ext cx="1023352" cy="1023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D66CF-963A-4DDB-A316-3D68DE9767B9}">
      <dsp:nvSpPr>
        <dsp:cNvPr id="0" name=""/>
        <dsp:cNvSpPr/>
      </dsp:nvSpPr>
      <dsp:spPr>
        <a:xfrm>
          <a:off x="9207958" y="0"/>
          <a:ext cx="2234941" cy="5463050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noProof="0" dirty="0">
            <a:solidFill>
              <a:srgbClr val="0099AB"/>
            </a:solidFill>
            <a:latin typeface="Tahoma"/>
            <a:ea typeface="+mn-ea"/>
            <a:cs typeface="+mn-cs"/>
          </a:endParaRPr>
        </a:p>
      </dsp:txBody>
      <dsp:txXfrm>
        <a:off x="9207958" y="2185220"/>
        <a:ext cx="2234941" cy="2185220"/>
      </dsp:txXfrm>
    </dsp:sp>
    <dsp:sp modelId="{BCE0BBCE-27FF-4D79-9E20-411110B12982}">
      <dsp:nvSpPr>
        <dsp:cNvPr id="0" name=""/>
        <dsp:cNvSpPr/>
      </dsp:nvSpPr>
      <dsp:spPr>
        <a:xfrm>
          <a:off x="9813753" y="725704"/>
          <a:ext cx="1023352" cy="10233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F5448-8DB5-4FFB-AB84-2E653185EC0A}">
      <dsp:nvSpPr>
        <dsp:cNvPr id="0" name=""/>
        <dsp:cNvSpPr/>
      </dsp:nvSpPr>
      <dsp:spPr>
        <a:xfrm flipV="1">
          <a:off x="270116" y="1848764"/>
          <a:ext cx="10527468" cy="520814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FEACB-F6A4-4B1D-A108-A8AFD07F2C87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7C88-6370-4917-B185-CC32EEAFE0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455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applicaiton</a:t>
            </a:r>
            <a:r>
              <a:rPr lang="de-DE" dirty="0"/>
              <a:t> </a:t>
            </a:r>
            <a:r>
              <a:rPr lang="de-DE" dirty="0" err="1"/>
              <a:t>purposes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legally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,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market</a:t>
            </a:r>
            <a:r>
              <a:rPr lang="de-DE" dirty="0"/>
              <a:t> initiatives (at least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7C88-6370-4917-B185-CC32EEAFE0ED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975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7C88-6370-4917-B185-CC32EEAFE0ED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110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>
                <a:solidFill>
                  <a:srgbClr val="595959"/>
                </a:solidFill>
              </a:rPr>
              <a:t>Advantages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595959"/>
                </a:solidFill>
              </a:rPr>
              <a:t>Simplifies administrative burden for renewable gas producers and auditors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595959"/>
                </a:solidFill>
              </a:rPr>
              <a:t>Reduces costs for producers of renewable gases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595959"/>
                </a:solidFill>
              </a:rPr>
              <a:t>Legal harmonisation </a:t>
            </a:r>
            <a:r>
              <a:rPr lang="de-DE" sz="1000" dirty="0">
                <a:solidFill>
                  <a:srgbClr val="595959"/>
                </a:solidFill>
              </a:rPr>
              <a:t>ÖSG 2012 (</a:t>
            </a:r>
            <a:r>
              <a:rPr lang="de-DE" sz="1000" dirty="0" err="1">
                <a:solidFill>
                  <a:srgbClr val="595959"/>
                </a:solidFill>
              </a:rPr>
              <a:t>renewable</a:t>
            </a:r>
            <a:r>
              <a:rPr lang="de-DE" sz="1000" dirty="0">
                <a:solidFill>
                  <a:srgbClr val="595959"/>
                </a:solidFill>
              </a:rPr>
              <a:t> power </a:t>
            </a:r>
            <a:r>
              <a:rPr lang="de-DE" sz="1000" dirty="0" err="1">
                <a:solidFill>
                  <a:srgbClr val="595959"/>
                </a:solidFill>
              </a:rPr>
              <a:t>FiT</a:t>
            </a:r>
            <a:r>
              <a:rPr lang="de-DE" sz="1000" dirty="0">
                <a:solidFill>
                  <a:srgbClr val="595959"/>
                </a:solidFill>
              </a:rPr>
              <a:t>), GWG 2011 (gas </a:t>
            </a:r>
            <a:r>
              <a:rPr lang="de-DE" sz="1000" dirty="0" err="1">
                <a:solidFill>
                  <a:srgbClr val="595959"/>
                </a:solidFill>
              </a:rPr>
              <a:t>disclosure</a:t>
            </a:r>
            <a:r>
              <a:rPr lang="de-DE" sz="1000" dirty="0">
                <a:solidFill>
                  <a:srgbClr val="595959"/>
                </a:solidFill>
              </a:rPr>
              <a:t>), Steuerreformgesetz 2020 (</a:t>
            </a:r>
            <a:r>
              <a:rPr lang="de-DE" sz="1000" dirty="0" err="1">
                <a:solidFill>
                  <a:srgbClr val="595959"/>
                </a:solidFill>
              </a:rPr>
              <a:t>tax</a:t>
            </a:r>
            <a:r>
              <a:rPr lang="de-DE" sz="1000" dirty="0">
                <a:solidFill>
                  <a:srgbClr val="595959"/>
                </a:solidFill>
              </a:rPr>
              <a:t>), EAG (</a:t>
            </a:r>
            <a:r>
              <a:rPr lang="de-DE" sz="1000" dirty="0" err="1">
                <a:solidFill>
                  <a:srgbClr val="595959"/>
                </a:solidFill>
              </a:rPr>
              <a:t>renewalbes</a:t>
            </a:r>
            <a:r>
              <a:rPr lang="de-DE" sz="1000" dirty="0">
                <a:solidFill>
                  <a:srgbClr val="595959"/>
                </a:solidFill>
              </a:rPr>
              <a:t> </a:t>
            </a:r>
            <a:r>
              <a:rPr lang="de-DE" sz="1000" dirty="0" err="1">
                <a:solidFill>
                  <a:srgbClr val="595959"/>
                </a:solidFill>
              </a:rPr>
              <a:t>increase</a:t>
            </a:r>
            <a:r>
              <a:rPr lang="de-DE" sz="1000" dirty="0">
                <a:solidFill>
                  <a:srgbClr val="595959"/>
                </a:solidFill>
              </a:rPr>
              <a:t>), Building </a:t>
            </a:r>
            <a:r>
              <a:rPr lang="de-DE" sz="1000" dirty="0" err="1">
                <a:solidFill>
                  <a:srgbClr val="595959"/>
                </a:solidFill>
              </a:rPr>
              <a:t>regulation</a:t>
            </a:r>
            <a:r>
              <a:rPr lang="de-DE" sz="1000" dirty="0">
                <a:solidFill>
                  <a:srgbClr val="595959"/>
                </a:solidFill>
              </a:rPr>
              <a:t>, </a:t>
            </a:r>
            <a:r>
              <a:rPr lang="de-DE" sz="1000" dirty="0" err="1">
                <a:solidFill>
                  <a:srgbClr val="595959"/>
                </a:solidFill>
              </a:rPr>
              <a:t>etc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7C88-6370-4917-B185-CC32EEAFE0ED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85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4AAC922-2080-41A4-B11A-A810456C0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44" y="1083340"/>
            <a:ext cx="7595118" cy="234566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BA9BA54-C16A-4835-BF8A-972630A7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1942495"/>
            <a:ext cx="10515600" cy="2852737"/>
          </a:xfrm>
          <a:prstGeom prst="rect">
            <a:avLst/>
          </a:prstGeom>
        </p:spPr>
        <p:txBody>
          <a:bodyPr anchor="b"/>
          <a:lstStyle>
            <a:lvl1pPr marL="0" algn="ctr" defTabSz="914400" rtl="0" eaLnBrk="1" latinLnBrk="0" hangingPunct="1">
              <a:defRPr lang="de-AT" sz="6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8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0EBDF-404E-4A7E-9E46-53536C22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269EF2-3C00-4B09-8945-0896C21D2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34707F-727B-4292-8BCF-943A722D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7682ED-7E03-49EC-ADBF-01EAC5DC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8D17A8-258E-41C9-AB84-188669DB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890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130E6B-0145-4E1A-8333-67CD153A5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08FB0B-36CF-41EF-83C1-69AD304D9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9B3879-4844-4F4F-998E-4855AC7A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D8A888-828F-4D43-A4EC-D2E24B1E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C786C7-99D3-4DA9-ADBC-1577C8EA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15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661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232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374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69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8000" y="1119883"/>
            <a:ext cx="11394000" cy="5345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06000" y="158400"/>
            <a:ext cx="9756000" cy="396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553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1021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3189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FD5255-579D-41D2-B8CB-F8D31445A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261198"/>
            <a:ext cx="3103133" cy="9571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87298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D163722C-CD97-41D3-A9D4-E71023FC5C71}"/>
              </a:ext>
            </a:extLst>
          </p:cNvPr>
          <p:cNvCxnSpPr>
            <a:cxnSpLocks/>
          </p:cNvCxnSpPr>
          <p:nvPr userDrawn="1"/>
        </p:nvCxnSpPr>
        <p:spPr>
          <a:xfrm>
            <a:off x="167952" y="1040888"/>
            <a:ext cx="7819053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5F9EB6A2-4E33-41C4-A79F-E722E2D1D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560" y="16369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F5F5F"/>
                </a:solidFill>
              </a:defRPr>
            </a:lvl1pPr>
            <a:lvl2pPr>
              <a:defRPr sz="2000"/>
            </a:lvl2pPr>
          </a:lstStyle>
          <a:p>
            <a:pPr marL="0" lvl="0" indent="0">
              <a:buNone/>
            </a:pPr>
            <a:r>
              <a:rPr lang="en-GB" noProof="0" dirty="0">
                <a:solidFill>
                  <a:schemeClr val="bg1">
                    <a:lumMod val="50000"/>
                  </a:schemeClr>
                </a:solidFill>
              </a:rPr>
              <a:t>Contents </a:t>
            </a:r>
          </a:p>
          <a:p>
            <a:r>
              <a:rPr lang="en-GB" sz="2400" noProof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  <a:p>
            <a:r>
              <a:rPr lang="en-GB" sz="2400" noProof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r>
              <a:rPr lang="en-GB" sz="2400" noProof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pPr lvl="1"/>
            <a:endParaRPr lang="en-GB" sz="2400" noProof="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GB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1232F67-4B4F-4E18-B77E-218ABC995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E974D7F-0925-43E4-8B8B-1ABFE965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60" y="333699"/>
            <a:ext cx="7350526" cy="689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5F5F5F"/>
                </a:solidFill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3204EAF-1CDF-46E9-8EE1-8F2E972B478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6560" y="1058204"/>
            <a:ext cx="5157787" cy="3932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0022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946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953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7F5-D319-402E-8C58-76ADF0A569CD}" type="datetime1">
              <a:rPr lang="de-AT" smtClean="0"/>
              <a:t>21.06.2022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A43-A869-4A52-AC06-C32103E3CC4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273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D1F3F-F904-4CF5-84BC-EEBCCCFB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625451-20A3-41A4-9836-990B7FAA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2EDAAA-C39C-4776-A634-ACC3CAE5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388832-DCAD-43DF-82E3-7D868D28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E5E375-4911-47CD-A602-A74841BE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572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32511-C163-4BC3-B9DE-FEF5F581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71A6E-A5C4-430D-B9A9-EA0ABD171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1B2EB5-5794-4CD3-8D71-2B089210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D8C989-9DB1-4460-867A-1BF62AA5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7C8399-499B-4EF4-985C-406D8F85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2484D3-1074-44D5-B761-F0D6F0E8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54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57D69-2084-438A-BEA1-0D37501B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9E2367-F81B-477C-AFD9-C75B3D06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05643F-1088-4223-8C46-993333B6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B13561-2CCB-47D9-91BC-11F6CD10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CE3620-B44B-4FA0-8679-E6AB7EDD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87F2D9-BF42-4F7A-A9BB-BE46E0F8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18887D-0068-48FF-B0FC-2C2BE108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EAEA1F2-07EC-4853-B7EA-BA9BD122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757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807CF-786D-432A-9AE5-F0185E16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5633E-50D0-4E5D-9679-D9E168E1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072426-8DC7-44D1-8640-32A1EACF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7D8DAD-A4C9-4C4F-AC98-CDFD1893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327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2932CA-6089-4474-A02A-64142D1E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5231E1-C0BB-4702-B09B-DA9B1068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BFC82F-0D32-4348-9C17-2FF5E30A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172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9BF20-7DD1-4FAD-AD4E-02F65075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8F76C4-2346-43F7-90AC-0AD691B5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D16FBB-D439-4FB7-BC98-0332B016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3A3C80-C0E0-446E-84DE-143B384A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9E19DD-9DF7-453C-80AD-5DD6EF8F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38531-06DE-4C20-90F1-99F06B9C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55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8479A-BD90-4ECA-98B5-5640B4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C43613-5E21-4A42-A313-C78952ADA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990576-4E15-468F-93D4-C881BCF2A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918F4A-DBD8-4DEC-851B-60789850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22399A-931A-4114-A0A8-CBAF7276D39B}" type="datetimeFigureOut">
              <a:rPr lang="de-AT" smtClean="0"/>
              <a:t>21.06.2022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858232-7AF0-4D9D-B6C3-0A0C5C02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C15CDC-967B-4635-AEFA-8A0DC738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907BF-0A9A-4E4B-B8B7-F70C76831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902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0D7AEB30-A2AF-42C0-A19F-E9B887C3F17A}"/>
              </a:ext>
            </a:extLst>
          </p:cNvPr>
          <p:cNvPicPr/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15FB32A-5336-45B4-A732-C0E745BDB7D9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AFE426-BF08-48E6-A991-510D6F0B59D9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for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35713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49.png"/><Relationship Id="rId18" Type="http://schemas.openxmlformats.org/officeDocument/2006/relationships/image" Target="../media/image8.png"/><Relationship Id="rId3" Type="http://schemas.openxmlformats.org/officeDocument/2006/relationships/image" Target="../media/image45.png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17" Type="http://schemas.openxmlformats.org/officeDocument/2006/relationships/image" Target="../media/image53.png"/><Relationship Id="rId2" Type="http://schemas.openxmlformats.org/officeDocument/2006/relationships/image" Target="../media/image26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8.png"/><Relationship Id="rId5" Type="http://schemas.openxmlformats.org/officeDocument/2006/relationships/image" Target="../media/image15.png"/><Relationship Id="rId15" Type="http://schemas.openxmlformats.org/officeDocument/2006/relationships/image" Target="../media/image51.png"/><Relationship Id="rId10" Type="http://schemas.openxmlformats.org/officeDocument/2006/relationships/image" Target="../media/image47.jpeg"/><Relationship Id="rId4" Type="http://schemas.openxmlformats.org/officeDocument/2006/relationships/image" Target="../media/image46.svg"/><Relationship Id="rId9" Type="http://schemas.openxmlformats.org/officeDocument/2006/relationships/image" Target="../media/image7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8.png"/><Relationship Id="rId21" Type="http://schemas.openxmlformats.org/officeDocument/2006/relationships/image" Target="../media/image70.png"/><Relationship Id="rId7" Type="http://schemas.openxmlformats.org/officeDocument/2006/relationships/image" Target="../media/image21.png"/><Relationship Id="rId12" Type="http://schemas.openxmlformats.org/officeDocument/2006/relationships/image" Target="../media/image63.jpeg"/><Relationship Id="rId17" Type="http://schemas.openxmlformats.org/officeDocument/2006/relationships/image" Target="../media/image68.png"/><Relationship Id="rId2" Type="http://schemas.openxmlformats.org/officeDocument/2006/relationships/image" Target="../media/image56.png"/><Relationship Id="rId16" Type="http://schemas.openxmlformats.org/officeDocument/2006/relationships/image" Target="../media/image6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microsoft.com/office/2007/relationships/hdphoto" Target="../media/hdphoto4.wdp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4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3.png"/><Relationship Id="rId18" Type="http://schemas.openxmlformats.org/officeDocument/2006/relationships/image" Target="../media/image88.png"/><Relationship Id="rId3" Type="http://schemas.openxmlformats.org/officeDocument/2006/relationships/image" Target="../media/image75.png"/><Relationship Id="rId21" Type="http://schemas.openxmlformats.org/officeDocument/2006/relationships/hyperlink" Target="https://www.linkedin.com/company/agcs-biomethane-registry-austria/?viewAsMember=true" TargetMode="External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" Type="http://schemas.openxmlformats.org/officeDocument/2006/relationships/image" Target="../media/image1.jpeg"/><Relationship Id="rId16" Type="http://schemas.openxmlformats.org/officeDocument/2006/relationships/image" Target="../media/image86.png"/><Relationship Id="rId20" Type="http://schemas.openxmlformats.org/officeDocument/2006/relationships/hyperlink" Target="http://www.biomethanregister.a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24" Type="http://schemas.openxmlformats.org/officeDocument/2006/relationships/hyperlink" Target="mailto:andreas.wolf@smarttech.at" TargetMode="External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23" Type="http://schemas.openxmlformats.org/officeDocument/2006/relationships/hyperlink" Target="mailto:stefanie.koenigsberger@agcs.at" TargetMode="External"/><Relationship Id="rId10" Type="http://schemas.openxmlformats.org/officeDocument/2006/relationships/image" Target="../media/image72.png"/><Relationship Id="rId19" Type="http://schemas.openxmlformats.org/officeDocument/2006/relationships/hyperlink" Target="http://www.agcs.at/" TargetMode="External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4.png"/><Relationship Id="rId22" Type="http://schemas.openxmlformats.org/officeDocument/2006/relationships/hyperlink" Target="mailto:info@biomethanregister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diagramData" Target="../diagrams/data1.xml"/><Relationship Id="rId21" Type="http://schemas.openxmlformats.org/officeDocument/2006/relationships/image" Target="../media/image20.png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18" Type="http://schemas.openxmlformats.org/officeDocument/2006/relationships/image" Target="../media/image19.png"/><Relationship Id="rId26" Type="http://schemas.openxmlformats.org/officeDocument/2006/relationships/image" Target="../media/image41.svg"/><Relationship Id="rId3" Type="http://schemas.openxmlformats.org/officeDocument/2006/relationships/image" Target="../media/image27.png"/><Relationship Id="rId21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18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24" Type="http://schemas.openxmlformats.org/officeDocument/2006/relationships/image" Target="../media/image39.svg"/><Relationship Id="rId5" Type="http://schemas.openxmlformats.org/officeDocument/2006/relationships/image" Target="../media/image29.png"/><Relationship Id="rId15" Type="http://schemas.openxmlformats.org/officeDocument/2006/relationships/image" Target="../media/image37.jpeg"/><Relationship Id="rId23" Type="http://schemas.openxmlformats.org/officeDocument/2006/relationships/image" Target="../media/image38.png"/><Relationship Id="rId28" Type="http://schemas.microsoft.com/office/2007/relationships/hdphoto" Target="../media/hdphoto1.wdp"/><Relationship Id="rId10" Type="http://schemas.openxmlformats.org/officeDocument/2006/relationships/image" Target="../media/image32.png"/><Relationship Id="rId19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23.png"/><Relationship Id="rId27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913" y="3429001"/>
            <a:ext cx="11183014" cy="2071913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rgbClr val="344080"/>
                </a:solidFill>
              </a:rPr>
              <a:t>Stakeholder Workshop </a:t>
            </a:r>
            <a:r>
              <a:rPr lang="en-GB" sz="4000" b="1" dirty="0">
                <a:solidFill>
                  <a:srgbClr val="344080"/>
                </a:solidFill>
              </a:rPr>
              <a:t>Poland</a:t>
            </a:r>
            <a:r>
              <a:rPr lang="en-US" dirty="0"/>
              <a:t>	</a:t>
            </a:r>
            <a:br>
              <a:rPr lang="en-US" dirty="0"/>
            </a:b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Challenges for a European certificate system </a:t>
            </a:r>
            <a:b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renewable gas </a:t>
            </a:r>
            <a:b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the practical example of Austria</a:t>
            </a:r>
            <a:endParaRPr lang="en-GB" sz="3200" b="1" dirty="0">
              <a:solidFill>
                <a:srgbClr val="5F5F5F"/>
              </a:solidFill>
            </a:endParaRPr>
          </a:p>
        </p:txBody>
      </p:sp>
      <p:pic>
        <p:nvPicPr>
          <p:cNvPr id="3" name="Grafik 2" descr="Ein Bild, das Zeichnung, Raum enthält.&#10;&#10;Automatisch generierte Beschreibung">
            <a:extLst>
              <a:ext uri="{FF2B5EF4-FFF2-40B4-BE49-F238E27FC236}">
                <a16:creationId xmlns:a16="http://schemas.microsoft.com/office/drawing/2014/main" id="{8DB0326C-5217-9B97-7BE5-73664A44FF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89" y="5734051"/>
            <a:ext cx="1715194" cy="6799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6C1A859-C3F8-98A7-B4AF-EDE2983C2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"/>
          <a:stretch/>
        </p:blipFill>
        <p:spPr bwMode="auto">
          <a:xfrm>
            <a:off x="5620656" y="5734051"/>
            <a:ext cx="3607609" cy="61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286A9E-95A8-3C4A-244F-164823D2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60" y="333699"/>
            <a:ext cx="8497154" cy="689875"/>
          </a:xfrm>
        </p:spPr>
        <p:txBody>
          <a:bodyPr/>
          <a:lstStyle/>
          <a:p>
            <a:r>
              <a:rPr lang="en-GB" b="1" dirty="0"/>
              <a:t>Challenges</a:t>
            </a:r>
            <a:r>
              <a:rPr lang="en-GB" dirty="0"/>
              <a:t> </a:t>
            </a:r>
            <a:r>
              <a:rPr lang="en-GB" sz="2800" dirty="0"/>
              <a:t>for a legal Framework for Renewable Gas</a:t>
            </a:r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6D9F4F-5EFD-4401-10D9-637CA6CE9FF0}"/>
              </a:ext>
            </a:extLst>
          </p:cNvPr>
          <p:cNvSpPr/>
          <p:nvPr/>
        </p:nvSpPr>
        <p:spPr>
          <a:xfrm>
            <a:off x="684336" y="4278457"/>
            <a:ext cx="576000" cy="576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535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3EF2EF9-5E7C-5CB3-CAF5-CA0ECDAF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378" y="1200150"/>
            <a:ext cx="10799512" cy="51399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990000"/>
                </a:solidFill>
              </a:rPr>
              <a:t>Biomethane/Renewable Gas is currently not addressed with a holistic system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5F5F5F"/>
                </a:solidFill>
              </a:rPr>
              <a:t>Biomethane/Renewable Gas is defined by its </a:t>
            </a:r>
            <a:r>
              <a:rPr lang="en-GB" sz="1600" b="1" dirty="0"/>
              <a:t>application purpose</a:t>
            </a:r>
            <a:br>
              <a:rPr lang="en-GB" sz="1600" b="1" dirty="0"/>
            </a:br>
            <a:r>
              <a:rPr lang="en-GB" sz="1600" dirty="0">
                <a:solidFill>
                  <a:srgbClr val="990000"/>
                </a:solidFill>
                <a:sym typeface="Wingdings" panose="05000000000000000000" pitchFamily="2" charset="2"/>
              </a:rPr>
              <a:t> Producer has to know application purpose already at production to choose suitable audit criteria</a:t>
            </a:r>
            <a:endParaRPr lang="en-GB" sz="1600" dirty="0">
              <a:solidFill>
                <a:srgbClr val="99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5F5F5F"/>
                </a:solidFill>
              </a:rPr>
              <a:t>Eligibility for target compliance: Union target, Sustainable biofuels for transport, Combustion fuel for EU-ETS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5F5F5F"/>
                </a:solidFill>
              </a:rPr>
              <a:t>Combustion fuel for consumer disclosure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600" dirty="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Different application purposes </a:t>
            </a:r>
            <a:r>
              <a:rPr lang="en-GB" sz="1600" b="1" dirty="0">
                <a:solidFill>
                  <a:srgbClr val="990000"/>
                </a:solidFill>
              </a:rPr>
              <a:t>pose different quality criteria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5F5F5F"/>
                </a:solidFill>
              </a:rPr>
              <a:t>Disclosure of origin vs Sustainability criteria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Different application purposes </a:t>
            </a:r>
            <a:r>
              <a:rPr lang="en-GB" sz="1600" b="1" dirty="0">
                <a:solidFill>
                  <a:srgbClr val="990000"/>
                </a:solidFill>
              </a:rPr>
              <a:t>require different modes of transfer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5F5F5F"/>
                </a:solidFill>
              </a:rPr>
              <a:t>Book &amp; Claim (no physical link and thus no target compliance)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5F5F5F"/>
                </a:solidFill>
              </a:rPr>
              <a:t>Mass balancing (physical link, tracking of whole supply chain, eligibility for target compliance)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AT" sz="1600" dirty="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Different application purposes </a:t>
            </a:r>
            <a:r>
              <a:rPr lang="en-GB" sz="1600" b="1" dirty="0">
                <a:solidFill>
                  <a:srgbClr val="990000"/>
                </a:solidFill>
              </a:rPr>
              <a:t>pose different time horizons for recognition of certificates</a:t>
            </a:r>
            <a:endParaRPr lang="en-GB" sz="1600" b="1" dirty="0">
              <a:solidFill>
                <a:srgbClr val="5F5F5F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5F5F5F"/>
                </a:solidFill>
              </a:rPr>
              <a:t>validity period </a:t>
            </a:r>
            <a:r>
              <a:rPr lang="en-GB" sz="1600" b="1" dirty="0">
                <a:solidFill>
                  <a:srgbClr val="5F5F5F"/>
                </a:solidFill>
              </a:rPr>
              <a:t>vs</a:t>
            </a:r>
            <a:r>
              <a:rPr lang="en-GB" sz="1600" dirty="0">
                <a:solidFill>
                  <a:srgbClr val="5F5F5F"/>
                </a:solidFill>
              </a:rPr>
              <a:t> eligibility for recognition </a:t>
            </a:r>
            <a:r>
              <a:rPr lang="en-GB" sz="1600" b="1" dirty="0">
                <a:solidFill>
                  <a:srgbClr val="5F5F5F"/>
                </a:solidFill>
              </a:rPr>
              <a:t>vs</a:t>
            </a:r>
            <a:r>
              <a:rPr lang="en-GB" sz="1600" dirty="0">
                <a:solidFill>
                  <a:srgbClr val="5F5F5F"/>
                </a:solidFill>
              </a:rPr>
              <a:t> capability for storage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AT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Different application purposes </a:t>
            </a:r>
            <a:r>
              <a:rPr lang="en-GB" sz="1600" b="1" dirty="0">
                <a:solidFill>
                  <a:srgbClr val="990000"/>
                </a:solidFill>
              </a:rPr>
              <a:t>might be documented by different competent bodies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5F5F5F"/>
                </a:solidFill>
              </a:rPr>
              <a:t>Production/Injection + renewable power </a:t>
            </a:r>
            <a:r>
              <a:rPr lang="en-GB" sz="1600" dirty="0" err="1">
                <a:solidFill>
                  <a:srgbClr val="5F5F5F"/>
                </a:solidFill>
              </a:rPr>
              <a:t>FiT</a:t>
            </a:r>
            <a:r>
              <a:rPr lang="en-GB" sz="1600" dirty="0">
                <a:solidFill>
                  <a:srgbClr val="5F5F5F"/>
                </a:solidFill>
              </a:rPr>
              <a:t>: Biomethane Registry Austria + </a:t>
            </a:r>
            <a:r>
              <a:rPr lang="en-GB" sz="1600" dirty="0" err="1">
                <a:solidFill>
                  <a:srgbClr val="5F5F5F"/>
                </a:solidFill>
              </a:rPr>
              <a:t>OeMAG</a:t>
            </a:r>
            <a:endParaRPr lang="en-GB" sz="1600" dirty="0">
              <a:solidFill>
                <a:srgbClr val="5F5F5F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5F5F5F"/>
                </a:solidFill>
              </a:rPr>
              <a:t>Sustainable biofuels: </a:t>
            </a:r>
            <a:r>
              <a:rPr lang="de-DE" sz="1600" dirty="0" err="1">
                <a:solidFill>
                  <a:srgbClr val="5F5F5F"/>
                </a:solidFill>
              </a:rPr>
              <a:t>Biofuel</a:t>
            </a:r>
            <a:r>
              <a:rPr lang="de-DE" sz="1600" dirty="0">
                <a:solidFill>
                  <a:srgbClr val="5F5F5F"/>
                </a:solidFill>
              </a:rPr>
              <a:t> Registry elNa (Environmental Agency)</a:t>
            </a:r>
            <a:endParaRPr lang="de-AT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5F5F5F"/>
                </a:solidFill>
              </a:rPr>
              <a:t>Gas disclosure: GO Issuing Body (E-Control Austria)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11AE3F-6777-8BA8-8DA6-18745F0BB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6" y="4386943"/>
            <a:ext cx="325567" cy="325567"/>
          </a:xfrm>
          <a:prstGeom prst="rect">
            <a:avLst/>
          </a:prstGeom>
        </p:spPr>
      </p:pic>
      <p:pic>
        <p:nvPicPr>
          <p:cNvPr id="8" name="Grafik 7" descr="Sanduhr abgelaufen mit einfarbiger Füllung">
            <a:extLst>
              <a:ext uri="{FF2B5EF4-FFF2-40B4-BE49-F238E27FC236}">
                <a16:creationId xmlns:a16="http://schemas.microsoft.com/office/drawing/2014/main" id="{FA42DD5B-9FE1-1ECC-AECB-D3490E0E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61333">
            <a:off x="993184" y="4399713"/>
            <a:ext cx="284635" cy="2846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AC3CCE-F2BC-4E30-90E9-6FB8862CA8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8848">
            <a:off x="1066505" y="2826609"/>
            <a:ext cx="448285" cy="3600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7AB2E5-F0EA-E617-C15A-737E2AEBAF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2056">
            <a:off x="409354" y="2782028"/>
            <a:ext cx="448285" cy="360000"/>
          </a:xfrm>
          <a:prstGeom prst="rect">
            <a:avLst/>
          </a:prstGeom>
          <a:solidFill>
            <a:srgbClr val="00B050"/>
          </a:solidFill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15D2927-89CC-AFCA-4565-7C39FB6DE70E}"/>
              </a:ext>
            </a:extLst>
          </p:cNvPr>
          <p:cNvCxnSpPr>
            <a:cxnSpLocks/>
          </p:cNvCxnSpPr>
          <p:nvPr/>
        </p:nvCxnSpPr>
        <p:spPr>
          <a:xfrm>
            <a:off x="470890" y="2736632"/>
            <a:ext cx="342583" cy="471758"/>
          </a:xfrm>
          <a:prstGeom prst="line">
            <a:avLst/>
          </a:prstGeom>
          <a:ln w="28575">
            <a:solidFill>
              <a:srgbClr val="925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9C97399-848A-DC79-169A-ADA9C7703C71}"/>
              </a:ext>
            </a:extLst>
          </p:cNvPr>
          <p:cNvCxnSpPr>
            <a:cxnSpLocks/>
          </p:cNvCxnSpPr>
          <p:nvPr/>
        </p:nvCxnSpPr>
        <p:spPr>
          <a:xfrm flipV="1">
            <a:off x="385921" y="2819129"/>
            <a:ext cx="525148" cy="274825"/>
          </a:xfrm>
          <a:prstGeom prst="line">
            <a:avLst/>
          </a:prstGeom>
          <a:ln w="28575">
            <a:solidFill>
              <a:srgbClr val="925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Abzeichen Tick1 mit einfarbiger Füllung">
            <a:extLst>
              <a:ext uri="{FF2B5EF4-FFF2-40B4-BE49-F238E27FC236}">
                <a16:creationId xmlns:a16="http://schemas.microsoft.com/office/drawing/2014/main" id="{A1BDB602-5EC5-639D-D1EC-6FCA3A58B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9430" y="3018396"/>
            <a:ext cx="338055" cy="338055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4AFECC7-D5BB-6E0C-EC73-C5CBCF36CFBA}"/>
              </a:ext>
            </a:extLst>
          </p:cNvPr>
          <p:cNvSpPr/>
          <p:nvPr/>
        </p:nvSpPr>
        <p:spPr>
          <a:xfrm>
            <a:off x="381997" y="3470012"/>
            <a:ext cx="576000" cy="576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535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B&amp;C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C8A8E6F-285F-7AE2-DDCE-B0E0769F1AC5}"/>
              </a:ext>
            </a:extLst>
          </p:cNvPr>
          <p:cNvSpPr/>
          <p:nvPr/>
        </p:nvSpPr>
        <p:spPr>
          <a:xfrm>
            <a:off x="989879" y="3470012"/>
            <a:ext cx="576000" cy="576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535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MB</a:t>
            </a:r>
          </a:p>
        </p:txBody>
      </p:sp>
      <p:pic>
        <p:nvPicPr>
          <p:cNvPr id="16" name="Grafik 3">
            <a:extLst>
              <a:ext uri="{FF2B5EF4-FFF2-40B4-BE49-F238E27FC236}">
                <a16:creationId xmlns:a16="http://schemas.microsoft.com/office/drawing/2014/main" id="{A1AD67AC-6F24-9D51-780C-CD13C6CD85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"/>
          <a:stretch/>
        </p:blipFill>
        <p:spPr bwMode="auto">
          <a:xfrm>
            <a:off x="9376079" y="5454899"/>
            <a:ext cx="1366013" cy="20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Image result for oeMAG">
            <a:extLst>
              <a:ext uri="{FF2B5EF4-FFF2-40B4-BE49-F238E27FC236}">
                <a16:creationId xmlns:a16="http://schemas.microsoft.com/office/drawing/2014/main" id="{FE5C1C5B-D047-C21E-7C46-8053B705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85" y="5416640"/>
            <a:ext cx="649851" cy="2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28FC8D21-79C9-CAE8-3C2B-CA087A95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85" y="5657850"/>
            <a:ext cx="335575" cy="300727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917CA4FE-963F-F581-CD71-231E4222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74" y="5958577"/>
            <a:ext cx="683412" cy="1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D13386B-11A3-02B5-6C24-9F41B5DB43A8}"/>
              </a:ext>
            </a:extLst>
          </p:cNvPr>
          <p:cNvGrpSpPr/>
          <p:nvPr/>
        </p:nvGrpSpPr>
        <p:grpSpPr>
          <a:xfrm>
            <a:off x="63986" y="1554694"/>
            <a:ext cx="504000" cy="504000"/>
            <a:chOff x="292370" y="1506007"/>
            <a:chExt cx="504000" cy="5040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0EE8A1F-F00F-A4B9-7135-B8410159B19C}"/>
                </a:ext>
              </a:extLst>
            </p:cNvPr>
            <p:cNvSpPr/>
            <p:nvPr/>
          </p:nvSpPr>
          <p:spPr>
            <a:xfrm>
              <a:off x="292370" y="1506007"/>
              <a:ext cx="504000" cy="5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535C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0761DF2-533D-D783-7A27-4149F9DB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9" y="1608528"/>
              <a:ext cx="288000" cy="288000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F4CB969-5323-CC10-4C8C-0C1917A7E6F8}"/>
              </a:ext>
            </a:extLst>
          </p:cNvPr>
          <p:cNvGrpSpPr/>
          <p:nvPr/>
        </p:nvGrpSpPr>
        <p:grpSpPr>
          <a:xfrm>
            <a:off x="1193485" y="1532874"/>
            <a:ext cx="504000" cy="504000"/>
            <a:chOff x="850859" y="2046171"/>
            <a:chExt cx="504000" cy="50400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7C575CE-2C4D-0BCC-8977-E71F8061E224}"/>
                </a:ext>
              </a:extLst>
            </p:cNvPr>
            <p:cNvSpPr/>
            <p:nvPr/>
          </p:nvSpPr>
          <p:spPr>
            <a:xfrm>
              <a:off x="850859" y="2046171"/>
              <a:ext cx="504000" cy="5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535C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78A7928-ABF3-5228-0613-732A8AF2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516" y="2142910"/>
              <a:ext cx="288000" cy="288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1F08F12-914B-189A-CE73-F6DB9116ED6C}"/>
              </a:ext>
            </a:extLst>
          </p:cNvPr>
          <p:cNvGrpSpPr/>
          <p:nvPr/>
        </p:nvGrpSpPr>
        <p:grpSpPr>
          <a:xfrm>
            <a:off x="623191" y="1548235"/>
            <a:ext cx="504000" cy="504000"/>
            <a:chOff x="830489" y="1521787"/>
            <a:chExt cx="504000" cy="504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95B3C41-E5A3-30D8-2BFC-21FD2B6FDDF1}"/>
                </a:ext>
              </a:extLst>
            </p:cNvPr>
            <p:cNvSpPr/>
            <p:nvPr/>
          </p:nvSpPr>
          <p:spPr>
            <a:xfrm>
              <a:off x="830489" y="1521787"/>
              <a:ext cx="504000" cy="5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535C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D3CF4C8E-78BA-0850-4B18-216E89137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00" y="1629787"/>
              <a:ext cx="288000" cy="2880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239417B-966A-0A2C-D153-328E3E61CC28}"/>
              </a:ext>
            </a:extLst>
          </p:cNvPr>
          <p:cNvGrpSpPr/>
          <p:nvPr/>
        </p:nvGrpSpPr>
        <p:grpSpPr>
          <a:xfrm>
            <a:off x="648442" y="2093993"/>
            <a:ext cx="504000" cy="504000"/>
            <a:chOff x="312259" y="2046171"/>
            <a:chExt cx="504000" cy="5040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B162E3E-76A7-358E-A3AE-6C62D5410B3E}"/>
                </a:ext>
              </a:extLst>
            </p:cNvPr>
            <p:cNvSpPr/>
            <p:nvPr/>
          </p:nvSpPr>
          <p:spPr>
            <a:xfrm>
              <a:off x="312259" y="2046171"/>
              <a:ext cx="504000" cy="5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535C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3F0A2E7-8DC5-892B-DD1C-97CD99635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4" y="2184810"/>
              <a:ext cx="288000" cy="288000"/>
            </a:xfrm>
            <a:prstGeom prst="rect">
              <a:avLst/>
            </a:prstGeom>
          </p:spPr>
        </p:pic>
      </p:grpSp>
      <p:pic>
        <p:nvPicPr>
          <p:cNvPr id="32" name="Picture 6" descr="Image result for österreich flagge">
            <a:extLst>
              <a:ext uri="{FF2B5EF4-FFF2-40B4-BE49-F238E27FC236}">
                <a16:creationId xmlns:a16="http://schemas.microsoft.com/office/drawing/2014/main" id="{55626BC2-F99D-59CF-A0C3-E9C0581B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2" y="5551941"/>
            <a:ext cx="488501" cy="32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1416396-E174-BBBF-2F1B-3BD5066E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Challenges</a:t>
            </a:r>
            <a:r>
              <a:rPr lang="en-GB" dirty="0"/>
              <a:t> </a:t>
            </a:r>
            <a:r>
              <a:rPr lang="en-GB" sz="3200" dirty="0"/>
              <a:t>for a European certificate system for renewable gas</a:t>
            </a:r>
            <a:endParaRPr lang="de-DE" dirty="0"/>
          </a:p>
        </p:txBody>
      </p:sp>
      <p:sp>
        <p:nvSpPr>
          <p:cNvPr id="5" name="Google Shape;520;p25">
            <a:extLst>
              <a:ext uri="{FF2B5EF4-FFF2-40B4-BE49-F238E27FC236}">
                <a16:creationId xmlns:a16="http://schemas.microsoft.com/office/drawing/2014/main" id="{9F7A94D8-0EDB-E127-9183-E96BCDF718DD}"/>
              </a:ext>
            </a:extLst>
          </p:cNvPr>
          <p:cNvSpPr/>
          <p:nvPr/>
        </p:nvSpPr>
        <p:spPr>
          <a:xfrm>
            <a:off x="9468214" y="2584868"/>
            <a:ext cx="45235" cy="999195"/>
          </a:xfrm>
          <a:custGeom>
            <a:avLst/>
            <a:gdLst/>
            <a:ahLst/>
            <a:cxnLst/>
            <a:rect l="l" t="t" r="r" b="b"/>
            <a:pathLst>
              <a:path w="739" h="16324" extrusionOk="0">
                <a:moveTo>
                  <a:pt x="0" y="0"/>
                </a:moveTo>
                <a:lnTo>
                  <a:pt x="0" y="16324"/>
                </a:lnTo>
                <a:lnTo>
                  <a:pt x="738" y="16324"/>
                </a:lnTo>
                <a:lnTo>
                  <a:pt x="738" y="0"/>
                </a:ln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521;p25">
            <a:extLst>
              <a:ext uri="{FF2B5EF4-FFF2-40B4-BE49-F238E27FC236}">
                <a16:creationId xmlns:a16="http://schemas.microsoft.com/office/drawing/2014/main" id="{5F9CC1E0-1820-C178-FBBB-1F2C61307837}"/>
              </a:ext>
            </a:extLst>
          </p:cNvPr>
          <p:cNvSpPr/>
          <p:nvPr/>
        </p:nvSpPr>
        <p:spPr>
          <a:xfrm>
            <a:off x="1718805" y="2584868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4"/>
                  <a:pt x="965" y="6477"/>
                </a:cubicBezTo>
                <a:cubicBezTo>
                  <a:pt x="1620" y="6168"/>
                  <a:pt x="2322" y="5953"/>
                  <a:pt x="2834" y="5953"/>
                </a:cubicBezTo>
                <a:cubicBezTo>
                  <a:pt x="4073" y="5953"/>
                  <a:pt x="4751" y="6942"/>
                  <a:pt x="4751" y="8156"/>
                </a:cubicBezTo>
                <a:cubicBezTo>
                  <a:pt x="4751" y="9370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8" y="9749"/>
                  <a:pt x="768" y="9727"/>
                  <a:pt x="669" y="9727"/>
                </a:cubicBezTo>
                <a:cubicBezTo>
                  <a:pt x="320" y="9727"/>
                  <a:pt x="1" y="10013"/>
                  <a:pt x="1" y="10394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3"/>
                  <a:pt x="5954" y="19145"/>
                </a:cubicBezTo>
                <a:cubicBezTo>
                  <a:pt x="5954" y="20396"/>
                  <a:pt x="6942" y="21062"/>
                  <a:pt x="8156" y="21062"/>
                </a:cubicBezTo>
                <a:cubicBezTo>
                  <a:pt x="9371" y="21062"/>
                  <a:pt x="10359" y="20396"/>
                  <a:pt x="10359" y="19145"/>
                </a:cubicBezTo>
                <a:cubicBezTo>
                  <a:pt x="10359" y="18633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4"/>
                </a:lnTo>
                <a:cubicBezTo>
                  <a:pt x="16324" y="10013"/>
                  <a:pt x="16643" y="9727"/>
                  <a:pt x="16993" y="9727"/>
                </a:cubicBezTo>
                <a:cubicBezTo>
                  <a:pt x="17091" y="9727"/>
                  <a:pt x="17192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0"/>
                  <a:pt x="21063" y="8156"/>
                </a:cubicBezTo>
                <a:cubicBezTo>
                  <a:pt x="21063" y="6942"/>
                  <a:pt x="20396" y="5953"/>
                  <a:pt x="19146" y="5953"/>
                </a:cubicBezTo>
                <a:cubicBezTo>
                  <a:pt x="18634" y="5953"/>
                  <a:pt x="17931" y="6168"/>
                  <a:pt x="17289" y="6477"/>
                </a:cubicBezTo>
                <a:cubicBezTo>
                  <a:pt x="17189" y="6524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19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19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2;p25">
            <a:extLst>
              <a:ext uri="{FF2B5EF4-FFF2-40B4-BE49-F238E27FC236}">
                <a16:creationId xmlns:a16="http://schemas.microsoft.com/office/drawing/2014/main" id="{51FBE240-5086-96A6-CE7F-5F36D1310A95}"/>
              </a:ext>
            </a:extLst>
          </p:cNvPr>
          <p:cNvSpPr/>
          <p:nvPr/>
        </p:nvSpPr>
        <p:spPr>
          <a:xfrm>
            <a:off x="9582998" y="2584868"/>
            <a:ext cx="890608" cy="999195"/>
          </a:xfrm>
          <a:custGeom>
            <a:avLst/>
            <a:gdLst/>
            <a:ahLst/>
            <a:cxnLst/>
            <a:rect l="l" t="t" r="r" b="b"/>
            <a:pathLst>
              <a:path w="14550" h="16324" extrusionOk="0">
                <a:moveTo>
                  <a:pt x="1" y="0"/>
                </a:moveTo>
                <a:lnTo>
                  <a:pt x="1" y="16324"/>
                </a:lnTo>
                <a:lnTo>
                  <a:pt x="9156" y="16324"/>
                </a:lnTo>
                <a:lnTo>
                  <a:pt x="14550" y="8168"/>
                </a:lnTo>
                <a:lnTo>
                  <a:pt x="9156" y="0"/>
                </a:ln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524;p25">
            <a:extLst>
              <a:ext uri="{FF2B5EF4-FFF2-40B4-BE49-F238E27FC236}">
                <a16:creationId xmlns:a16="http://schemas.microsoft.com/office/drawing/2014/main" id="{3F8D5DD1-9F4F-DBF9-7BA8-159809502CD8}"/>
              </a:ext>
            </a:extLst>
          </p:cNvPr>
          <p:cNvSpPr/>
          <p:nvPr/>
        </p:nvSpPr>
        <p:spPr>
          <a:xfrm>
            <a:off x="2763861" y="2585204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9" name="Google Shape;525;p25">
            <a:extLst>
              <a:ext uri="{FF2B5EF4-FFF2-40B4-BE49-F238E27FC236}">
                <a16:creationId xmlns:a16="http://schemas.microsoft.com/office/drawing/2014/main" id="{C6AC0FA3-D88C-2491-3DEB-2047EE0E6192}"/>
              </a:ext>
            </a:extLst>
          </p:cNvPr>
          <p:cNvSpPr/>
          <p:nvPr/>
        </p:nvSpPr>
        <p:spPr>
          <a:xfrm>
            <a:off x="6348184" y="2585474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0" name="Google Shape;526;p25">
            <a:extLst>
              <a:ext uri="{FF2B5EF4-FFF2-40B4-BE49-F238E27FC236}">
                <a16:creationId xmlns:a16="http://schemas.microsoft.com/office/drawing/2014/main" id="{604F4346-8473-31D8-48FE-B3FF8D700C58}"/>
              </a:ext>
            </a:extLst>
          </p:cNvPr>
          <p:cNvSpPr txBox="1"/>
          <p:nvPr/>
        </p:nvSpPr>
        <p:spPr>
          <a:xfrm>
            <a:off x="3232519" y="2857304"/>
            <a:ext cx="5167622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Legal Framework</a:t>
            </a:r>
          </a:p>
        </p:txBody>
      </p:sp>
      <p:sp>
        <p:nvSpPr>
          <p:cNvPr id="11" name="Google Shape;528;p25">
            <a:extLst>
              <a:ext uri="{FF2B5EF4-FFF2-40B4-BE49-F238E27FC236}">
                <a16:creationId xmlns:a16="http://schemas.microsoft.com/office/drawing/2014/main" id="{C6C54D1B-4AB7-C687-11AA-29D4F508B21B}"/>
              </a:ext>
            </a:extLst>
          </p:cNvPr>
          <p:cNvSpPr txBox="1"/>
          <p:nvPr/>
        </p:nvSpPr>
        <p:spPr>
          <a:xfrm>
            <a:off x="9721388" y="2820827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" name="Google Shape;536;p25">
            <a:extLst>
              <a:ext uri="{FF2B5EF4-FFF2-40B4-BE49-F238E27FC236}">
                <a16:creationId xmlns:a16="http://schemas.microsoft.com/office/drawing/2014/main" id="{87700D7C-B08C-E1E0-A0C8-7396AC79F0FF}"/>
              </a:ext>
            </a:extLst>
          </p:cNvPr>
          <p:cNvSpPr/>
          <p:nvPr/>
        </p:nvSpPr>
        <p:spPr>
          <a:xfrm>
            <a:off x="9468213" y="3945959"/>
            <a:ext cx="45235" cy="998523"/>
          </a:xfrm>
          <a:custGeom>
            <a:avLst/>
            <a:gdLst/>
            <a:ahLst/>
            <a:cxnLst/>
            <a:rect l="l" t="t" r="r" b="b"/>
            <a:pathLst>
              <a:path w="739" h="16313" extrusionOk="0">
                <a:moveTo>
                  <a:pt x="0" y="1"/>
                </a:moveTo>
                <a:lnTo>
                  <a:pt x="0" y="16312"/>
                </a:lnTo>
                <a:lnTo>
                  <a:pt x="738" y="16312"/>
                </a:lnTo>
                <a:lnTo>
                  <a:pt x="738" y="1"/>
                </a:ln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537;p25">
            <a:extLst>
              <a:ext uri="{FF2B5EF4-FFF2-40B4-BE49-F238E27FC236}">
                <a16:creationId xmlns:a16="http://schemas.microsoft.com/office/drawing/2014/main" id="{5BA7E447-FDF5-E9E6-7FFA-00F585248670}"/>
              </a:ext>
            </a:extLst>
          </p:cNvPr>
          <p:cNvSpPr/>
          <p:nvPr/>
        </p:nvSpPr>
        <p:spPr>
          <a:xfrm>
            <a:off x="1718805" y="3945959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5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8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2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2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8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5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5"/>
                  <a:pt x="9799" y="965"/>
                </a:cubicBezTo>
                <a:cubicBezTo>
                  <a:pt x="10133" y="1608"/>
                  <a:pt x="10359" y="2311"/>
                  <a:pt x="10359" y="2823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3"/>
                </a:cubicBezTo>
                <a:cubicBezTo>
                  <a:pt x="5954" y="2311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8;p25">
            <a:extLst>
              <a:ext uri="{FF2B5EF4-FFF2-40B4-BE49-F238E27FC236}">
                <a16:creationId xmlns:a16="http://schemas.microsoft.com/office/drawing/2014/main" id="{9D901FDA-F69D-FC49-5BBD-E96B7A68D3F7}"/>
              </a:ext>
            </a:extLst>
          </p:cNvPr>
          <p:cNvSpPr/>
          <p:nvPr/>
        </p:nvSpPr>
        <p:spPr>
          <a:xfrm>
            <a:off x="9582997" y="3945959"/>
            <a:ext cx="890608" cy="998523"/>
          </a:xfrm>
          <a:custGeom>
            <a:avLst/>
            <a:gdLst/>
            <a:ahLst/>
            <a:cxnLst/>
            <a:rect l="l" t="t" r="r" b="b"/>
            <a:pathLst>
              <a:path w="14550" h="16313" extrusionOk="0">
                <a:moveTo>
                  <a:pt x="1" y="1"/>
                </a:moveTo>
                <a:lnTo>
                  <a:pt x="1" y="16312"/>
                </a:lnTo>
                <a:lnTo>
                  <a:pt x="9156" y="16312"/>
                </a:lnTo>
                <a:lnTo>
                  <a:pt x="14550" y="8157"/>
                </a:lnTo>
                <a:lnTo>
                  <a:pt x="9156" y="1"/>
                </a:ln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540;p25">
            <a:extLst>
              <a:ext uri="{FF2B5EF4-FFF2-40B4-BE49-F238E27FC236}">
                <a16:creationId xmlns:a16="http://schemas.microsoft.com/office/drawing/2014/main" id="{A422E98C-A25A-AC0F-3705-ABB0C4F1EAF5}"/>
              </a:ext>
            </a:extLst>
          </p:cNvPr>
          <p:cNvSpPr/>
          <p:nvPr/>
        </p:nvSpPr>
        <p:spPr>
          <a:xfrm>
            <a:off x="2763861" y="3945791"/>
            <a:ext cx="4123487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6" name="Google Shape;541;p25">
            <a:extLst>
              <a:ext uri="{FF2B5EF4-FFF2-40B4-BE49-F238E27FC236}">
                <a16:creationId xmlns:a16="http://schemas.microsoft.com/office/drawing/2014/main" id="{8FCB6D67-AC69-E9EF-70A4-1A6C4DD1DDCC}"/>
              </a:ext>
            </a:extLst>
          </p:cNvPr>
          <p:cNvSpPr/>
          <p:nvPr/>
        </p:nvSpPr>
        <p:spPr>
          <a:xfrm>
            <a:off x="6348184" y="3946061"/>
            <a:ext cx="3050440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7" name="Google Shape;542;p25">
            <a:extLst>
              <a:ext uri="{FF2B5EF4-FFF2-40B4-BE49-F238E27FC236}">
                <a16:creationId xmlns:a16="http://schemas.microsoft.com/office/drawing/2014/main" id="{8E779307-1719-CEBB-2747-50DAF401DC55}"/>
              </a:ext>
            </a:extLst>
          </p:cNvPr>
          <p:cNvSpPr txBox="1"/>
          <p:nvPr/>
        </p:nvSpPr>
        <p:spPr>
          <a:xfrm>
            <a:off x="3232519" y="4218307"/>
            <a:ext cx="5322038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Certification and Sustainability</a:t>
            </a:r>
          </a:p>
        </p:txBody>
      </p:sp>
      <p:sp>
        <p:nvSpPr>
          <p:cNvPr id="18" name="Google Shape;544;p25">
            <a:extLst>
              <a:ext uri="{FF2B5EF4-FFF2-40B4-BE49-F238E27FC236}">
                <a16:creationId xmlns:a16="http://schemas.microsoft.com/office/drawing/2014/main" id="{284B808F-5E9E-6E09-82C1-51E2A008FE73}"/>
              </a:ext>
            </a:extLst>
          </p:cNvPr>
          <p:cNvSpPr txBox="1"/>
          <p:nvPr/>
        </p:nvSpPr>
        <p:spPr>
          <a:xfrm>
            <a:off x="9721387" y="4181581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555;p25">
            <a:extLst>
              <a:ext uri="{FF2B5EF4-FFF2-40B4-BE49-F238E27FC236}">
                <a16:creationId xmlns:a16="http://schemas.microsoft.com/office/drawing/2014/main" id="{4A0D473B-1779-597D-C4DA-21C7B5CA5324}"/>
              </a:ext>
            </a:extLst>
          </p:cNvPr>
          <p:cNvSpPr/>
          <p:nvPr/>
        </p:nvSpPr>
        <p:spPr>
          <a:xfrm>
            <a:off x="9468214" y="5306812"/>
            <a:ext cx="45235" cy="999195"/>
          </a:xfrm>
          <a:custGeom>
            <a:avLst/>
            <a:gdLst/>
            <a:ahLst/>
            <a:cxnLst/>
            <a:rect l="l" t="t" r="r" b="b"/>
            <a:pathLst>
              <a:path w="739" h="16324" extrusionOk="0">
                <a:moveTo>
                  <a:pt x="0" y="0"/>
                </a:moveTo>
                <a:lnTo>
                  <a:pt x="0" y="16324"/>
                </a:lnTo>
                <a:lnTo>
                  <a:pt x="738" y="16324"/>
                </a:lnTo>
                <a:lnTo>
                  <a:pt x="738" y="0"/>
                </a:lnTo>
                <a:close/>
              </a:path>
            </a:pathLst>
          </a:custGeom>
          <a:solidFill>
            <a:srgbClr val="66C1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556;p25">
            <a:extLst>
              <a:ext uri="{FF2B5EF4-FFF2-40B4-BE49-F238E27FC236}">
                <a16:creationId xmlns:a16="http://schemas.microsoft.com/office/drawing/2014/main" id="{5E2AD8C4-DE24-E6BC-7FCB-071D575CB4D7}"/>
              </a:ext>
            </a:extLst>
          </p:cNvPr>
          <p:cNvSpPr/>
          <p:nvPr/>
        </p:nvSpPr>
        <p:spPr>
          <a:xfrm>
            <a:off x="1718805" y="5306812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5"/>
                  <a:pt x="965" y="6477"/>
                </a:cubicBezTo>
                <a:cubicBezTo>
                  <a:pt x="1620" y="6168"/>
                  <a:pt x="2322" y="5954"/>
                  <a:pt x="2834" y="5954"/>
                </a:cubicBezTo>
                <a:cubicBezTo>
                  <a:pt x="4073" y="5954"/>
                  <a:pt x="4751" y="6942"/>
                  <a:pt x="4751" y="8156"/>
                </a:cubicBezTo>
                <a:cubicBezTo>
                  <a:pt x="4751" y="9371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7" y="9749"/>
                  <a:pt x="764" y="9726"/>
                  <a:pt x="664" y="9726"/>
                </a:cubicBezTo>
                <a:cubicBezTo>
                  <a:pt x="317" y="9726"/>
                  <a:pt x="1" y="10006"/>
                  <a:pt x="1" y="10395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4"/>
                  <a:pt x="5954" y="19146"/>
                </a:cubicBezTo>
                <a:cubicBezTo>
                  <a:pt x="5954" y="20396"/>
                  <a:pt x="6942" y="21063"/>
                  <a:pt x="8156" y="21063"/>
                </a:cubicBezTo>
                <a:cubicBezTo>
                  <a:pt x="9371" y="21063"/>
                  <a:pt x="10359" y="20396"/>
                  <a:pt x="10359" y="19146"/>
                </a:cubicBezTo>
                <a:cubicBezTo>
                  <a:pt x="10359" y="18634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5"/>
                </a:lnTo>
                <a:cubicBezTo>
                  <a:pt x="16324" y="10006"/>
                  <a:pt x="16640" y="9726"/>
                  <a:pt x="16988" y="9726"/>
                </a:cubicBezTo>
                <a:cubicBezTo>
                  <a:pt x="17088" y="9726"/>
                  <a:pt x="17190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1"/>
                  <a:pt x="21063" y="8156"/>
                </a:cubicBezTo>
                <a:cubicBezTo>
                  <a:pt x="21063" y="6942"/>
                  <a:pt x="20396" y="5954"/>
                  <a:pt x="19146" y="5954"/>
                </a:cubicBezTo>
                <a:cubicBezTo>
                  <a:pt x="18634" y="5954"/>
                  <a:pt x="17931" y="6168"/>
                  <a:pt x="17289" y="6477"/>
                </a:cubicBezTo>
                <a:cubicBezTo>
                  <a:pt x="17189" y="6525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20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66C1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57;p25">
            <a:extLst>
              <a:ext uri="{FF2B5EF4-FFF2-40B4-BE49-F238E27FC236}">
                <a16:creationId xmlns:a16="http://schemas.microsoft.com/office/drawing/2014/main" id="{3D2E5840-E4F5-0D15-4ACB-1A7AFB6B3E4F}"/>
              </a:ext>
            </a:extLst>
          </p:cNvPr>
          <p:cNvSpPr/>
          <p:nvPr/>
        </p:nvSpPr>
        <p:spPr>
          <a:xfrm>
            <a:off x="9582998" y="5306812"/>
            <a:ext cx="890608" cy="999195"/>
          </a:xfrm>
          <a:custGeom>
            <a:avLst/>
            <a:gdLst/>
            <a:ahLst/>
            <a:cxnLst/>
            <a:rect l="l" t="t" r="r" b="b"/>
            <a:pathLst>
              <a:path w="14550" h="16324" extrusionOk="0">
                <a:moveTo>
                  <a:pt x="1" y="0"/>
                </a:moveTo>
                <a:lnTo>
                  <a:pt x="1" y="16324"/>
                </a:lnTo>
                <a:lnTo>
                  <a:pt x="9156" y="16324"/>
                </a:lnTo>
                <a:lnTo>
                  <a:pt x="14550" y="8156"/>
                </a:lnTo>
                <a:lnTo>
                  <a:pt x="9156" y="0"/>
                </a:lnTo>
                <a:close/>
              </a:path>
            </a:pathLst>
          </a:custGeom>
          <a:solidFill>
            <a:srgbClr val="66C1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559;p25">
            <a:extLst>
              <a:ext uri="{FF2B5EF4-FFF2-40B4-BE49-F238E27FC236}">
                <a16:creationId xmlns:a16="http://schemas.microsoft.com/office/drawing/2014/main" id="{1EC6B2ED-3AB3-AE1B-5EB7-43E951A7EB23}"/>
              </a:ext>
            </a:extLst>
          </p:cNvPr>
          <p:cNvSpPr/>
          <p:nvPr/>
        </p:nvSpPr>
        <p:spPr>
          <a:xfrm>
            <a:off x="2763861" y="5307478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3" name="Google Shape;560;p25">
            <a:extLst>
              <a:ext uri="{FF2B5EF4-FFF2-40B4-BE49-F238E27FC236}">
                <a16:creationId xmlns:a16="http://schemas.microsoft.com/office/drawing/2014/main" id="{9243F0AD-FB5F-D532-02F0-DCAA797DB75C}"/>
              </a:ext>
            </a:extLst>
          </p:cNvPr>
          <p:cNvSpPr/>
          <p:nvPr/>
        </p:nvSpPr>
        <p:spPr>
          <a:xfrm>
            <a:off x="6348184" y="5307748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4" name="Google Shape;561;p25">
            <a:extLst>
              <a:ext uri="{FF2B5EF4-FFF2-40B4-BE49-F238E27FC236}">
                <a16:creationId xmlns:a16="http://schemas.microsoft.com/office/drawing/2014/main" id="{7B077C5D-DAC4-C4D9-4E9D-18726015829C}"/>
              </a:ext>
            </a:extLst>
          </p:cNvPr>
          <p:cNvSpPr txBox="1"/>
          <p:nvPr/>
        </p:nvSpPr>
        <p:spPr>
          <a:xfrm>
            <a:off x="3232518" y="5579037"/>
            <a:ext cx="5285229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Competences and Responsibility</a:t>
            </a:r>
          </a:p>
        </p:txBody>
      </p:sp>
      <p:sp>
        <p:nvSpPr>
          <p:cNvPr id="25" name="Google Shape;563;p25">
            <a:extLst>
              <a:ext uri="{FF2B5EF4-FFF2-40B4-BE49-F238E27FC236}">
                <a16:creationId xmlns:a16="http://schemas.microsoft.com/office/drawing/2014/main" id="{7D662B0A-337F-8479-CF9A-391E84B19156}"/>
              </a:ext>
            </a:extLst>
          </p:cNvPr>
          <p:cNvSpPr txBox="1"/>
          <p:nvPr/>
        </p:nvSpPr>
        <p:spPr>
          <a:xfrm>
            <a:off x="9721388" y="5542768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573;p25">
            <a:extLst>
              <a:ext uri="{FF2B5EF4-FFF2-40B4-BE49-F238E27FC236}">
                <a16:creationId xmlns:a16="http://schemas.microsoft.com/office/drawing/2014/main" id="{F040B6A7-194F-0D07-6ACB-B3067041FEE7}"/>
              </a:ext>
            </a:extLst>
          </p:cNvPr>
          <p:cNvSpPr/>
          <p:nvPr/>
        </p:nvSpPr>
        <p:spPr>
          <a:xfrm>
            <a:off x="2763861" y="1223946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7" name="Google Shape;574;p25">
            <a:extLst>
              <a:ext uri="{FF2B5EF4-FFF2-40B4-BE49-F238E27FC236}">
                <a16:creationId xmlns:a16="http://schemas.microsoft.com/office/drawing/2014/main" id="{5FAC6DCD-1BC5-FB75-722D-4277FE8AB00A}"/>
              </a:ext>
            </a:extLst>
          </p:cNvPr>
          <p:cNvSpPr/>
          <p:nvPr/>
        </p:nvSpPr>
        <p:spPr>
          <a:xfrm>
            <a:off x="6348184" y="1224216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8" name="Google Shape;575;p25">
            <a:extLst>
              <a:ext uri="{FF2B5EF4-FFF2-40B4-BE49-F238E27FC236}">
                <a16:creationId xmlns:a16="http://schemas.microsoft.com/office/drawing/2014/main" id="{D15B1905-EDE4-7C78-90D2-88C86BB0D8C6}"/>
              </a:ext>
            </a:extLst>
          </p:cNvPr>
          <p:cNvSpPr/>
          <p:nvPr/>
        </p:nvSpPr>
        <p:spPr>
          <a:xfrm>
            <a:off x="9468214" y="1223946"/>
            <a:ext cx="45235" cy="998523"/>
          </a:xfrm>
          <a:custGeom>
            <a:avLst/>
            <a:gdLst/>
            <a:ahLst/>
            <a:cxnLst/>
            <a:rect l="l" t="t" r="r" b="b"/>
            <a:pathLst>
              <a:path w="739" h="16313" extrusionOk="0">
                <a:moveTo>
                  <a:pt x="0" y="1"/>
                </a:moveTo>
                <a:lnTo>
                  <a:pt x="0" y="16312"/>
                </a:lnTo>
                <a:lnTo>
                  <a:pt x="738" y="16312"/>
                </a:lnTo>
                <a:lnTo>
                  <a:pt x="738" y="1"/>
                </a:ln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576;p25">
            <a:extLst>
              <a:ext uri="{FF2B5EF4-FFF2-40B4-BE49-F238E27FC236}">
                <a16:creationId xmlns:a16="http://schemas.microsoft.com/office/drawing/2014/main" id="{61FB1823-EDF9-88F6-DC20-3109FA040932}"/>
              </a:ext>
            </a:extLst>
          </p:cNvPr>
          <p:cNvSpPr/>
          <p:nvPr/>
        </p:nvSpPr>
        <p:spPr>
          <a:xfrm>
            <a:off x="1718805" y="1223946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4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7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1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1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7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4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4"/>
                  <a:pt x="9799" y="965"/>
                </a:cubicBezTo>
                <a:cubicBezTo>
                  <a:pt x="10133" y="1608"/>
                  <a:pt x="10359" y="2310"/>
                  <a:pt x="10359" y="2822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77;p25">
            <a:extLst>
              <a:ext uri="{FF2B5EF4-FFF2-40B4-BE49-F238E27FC236}">
                <a16:creationId xmlns:a16="http://schemas.microsoft.com/office/drawing/2014/main" id="{F0CD4D0B-BBED-F7B8-9F63-49AD4FC240D1}"/>
              </a:ext>
            </a:extLst>
          </p:cNvPr>
          <p:cNvSpPr/>
          <p:nvPr/>
        </p:nvSpPr>
        <p:spPr>
          <a:xfrm>
            <a:off x="9582998" y="1223946"/>
            <a:ext cx="890608" cy="998523"/>
          </a:xfrm>
          <a:custGeom>
            <a:avLst/>
            <a:gdLst/>
            <a:ahLst/>
            <a:cxnLst/>
            <a:rect l="l" t="t" r="r" b="b"/>
            <a:pathLst>
              <a:path w="14550" h="16313" extrusionOk="0">
                <a:moveTo>
                  <a:pt x="1" y="1"/>
                </a:moveTo>
                <a:lnTo>
                  <a:pt x="1" y="16312"/>
                </a:lnTo>
                <a:lnTo>
                  <a:pt x="9156" y="16312"/>
                </a:lnTo>
                <a:lnTo>
                  <a:pt x="14550" y="8156"/>
                </a:lnTo>
                <a:lnTo>
                  <a:pt x="9156" y="1"/>
                </a:ln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78;p25">
            <a:extLst>
              <a:ext uri="{FF2B5EF4-FFF2-40B4-BE49-F238E27FC236}">
                <a16:creationId xmlns:a16="http://schemas.microsoft.com/office/drawing/2014/main" id="{7AA997AA-5A88-7A28-5F65-FA8704F71E9A}"/>
              </a:ext>
            </a:extLst>
          </p:cNvPr>
          <p:cNvSpPr txBox="1"/>
          <p:nvPr/>
        </p:nvSpPr>
        <p:spPr>
          <a:xfrm>
            <a:off x="3232540" y="1495899"/>
            <a:ext cx="6003702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Integration into European Energy Market</a:t>
            </a:r>
          </a:p>
        </p:txBody>
      </p:sp>
      <p:sp>
        <p:nvSpPr>
          <p:cNvPr id="32" name="Google Shape;580;p25">
            <a:extLst>
              <a:ext uri="{FF2B5EF4-FFF2-40B4-BE49-F238E27FC236}">
                <a16:creationId xmlns:a16="http://schemas.microsoft.com/office/drawing/2014/main" id="{2B7B814F-65BE-FE9C-B73D-13AEE146173B}"/>
              </a:ext>
            </a:extLst>
          </p:cNvPr>
          <p:cNvSpPr txBox="1"/>
          <p:nvPr/>
        </p:nvSpPr>
        <p:spPr>
          <a:xfrm>
            <a:off x="9721388" y="1459777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473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3C65BD6-3140-6CF7-B2D3-4B7E0623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Definition</a:t>
            </a:r>
            <a:br>
              <a:rPr lang="de-DE" dirty="0"/>
            </a:b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FB9B6C7B-42D2-8E17-E5A4-E0D0B2C72F6C}"/>
              </a:ext>
            </a:extLst>
          </p:cNvPr>
          <p:cNvSpPr/>
          <p:nvPr/>
        </p:nvSpPr>
        <p:spPr>
          <a:xfrm>
            <a:off x="7903758" y="1329430"/>
            <a:ext cx="3283370" cy="2246359"/>
          </a:xfrm>
          <a:prstGeom prst="triangle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sustainability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B465DDE-A5C6-B5C7-6868-FEDBA9BF8AE4}"/>
              </a:ext>
            </a:extLst>
          </p:cNvPr>
          <p:cNvSpPr txBox="1">
            <a:spLocks/>
          </p:cNvSpPr>
          <p:nvPr/>
        </p:nvSpPr>
        <p:spPr>
          <a:xfrm>
            <a:off x="424501" y="2926737"/>
            <a:ext cx="11070772" cy="359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Significance in theory and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925086"/>
                </a:solidFill>
              </a:rPr>
              <a:t>Cultivation criteria </a:t>
            </a:r>
            <a:r>
              <a:rPr lang="en-GB" dirty="0"/>
              <a:t>Art 29 (2-7) RED II</a:t>
            </a:r>
            <a:endParaRPr lang="en-GB" b="1" dirty="0">
              <a:solidFill>
                <a:srgbClr val="92508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925086"/>
                </a:solidFill>
              </a:rPr>
              <a:t>GHG minimum savings </a:t>
            </a:r>
            <a:r>
              <a:rPr lang="en-GB" dirty="0"/>
              <a:t>Art 29 (10) RED II</a:t>
            </a:r>
            <a:endParaRPr lang="en-GB" b="1" dirty="0">
              <a:solidFill>
                <a:srgbClr val="925086"/>
              </a:solidFill>
            </a:endParaRPr>
          </a:p>
          <a:p>
            <a:pPr marL="971550" lvl="1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F5F5F"/>
                </a:solidFill>
              </a:rPr>
              <a:t>Total GHG emissions along the whole supply chain </a:t>
            </a:r>
          </a:p>
          <a:p>
            <a:pPr marL="971550" lvl="1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F5F5F"/>
                </a:solidFill>
              </a:rPr>
              <a:t>Undercutting the respective reference value of the Fossil Fuel Comparator (FFC)</a:t>
            </a:r>
          </a:p>
          <a:p>
            <a:pPr marL="971550" lvl="1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F5F5F"/>
                </a:solidFill>
              </a:rPr>
              <a:t>Specific reference values per application purpose published by EC</a:t>
            </a:r>
          </a:p>
          <a:p>
            <a:pPr marL="971550" lvl="1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F5F5F"/>
                </a:solidFill>
              </a:rPr>
              <a:t>Total GHG emissions biomethane &lt; GHG emissions FFC reference value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925086"/>
                </a:solidFill>
              </a:rPr>
              <a:t>Mass Balance </a:t>
            </a:r>
            <a:r>
              <a:rPr lang="de-DE" dirty="0"/>
              <a:t>Art 30 (1) RED II</a:t>
            </a:r>
            <a:endParaRPr lang="de-DE" b="1" dirty="0">
              <a:solidFill>
                <a:srgbClr val="925086"/>
              </a:solidFill>
            </a:endParaRPr>
          </a:p>
          <a:p>
            <a:pPr marL="971550" lvl="2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5F5F5F"/>
                </a:solidFill>
              </a:rPr>
              <a:t>Documentation of the entire supply chain </a:t>
            </a:r>
          </a:p>
          <a:p>
            <a:pPr marL="971550" lvl="2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5F5F5F"/>
                </a:solidFill>
              </a:rPr>
              <a:t>From substrates via production plant to the end user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E92293A-144F-19FD-E1BD-EE9A9B1E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00" y="1310232"/>
            <a:ext cx="11495400" cy="14618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5F5F5F"/>
                </a:solidFill>
              </a:rPr>
              <a:t>Legal definition of „sustainability criteria“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5F5F5F"/>
                </a:solidFill>
              </a:rPr>
              <a:t>Art 18 RED I: particularly addressing liquid, sustainable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5F5F5F"/>
                </a:solidFill>
              </a:rPr>
              <a:t>(EU) 2009/30 Fuel Quality Directive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5F5F5F"/>
                </a:solidFill>
              </a:rPr>
              <a:t>Art 25-31 RED II: extension towards renewable gases</a:t>
            </a:r>
          </a:p>
        </p:txBody>
      </p:sp>
      <p:pic>
        <p:nvPicPr>
          <p:cNvPr id="8" name="Grafik 7" descr="Unendlich mit einfarbiger Füllung">
            <a:extLst>
              <a:ext uri="{FF2B5EF4-FFF2-40B4-BE49-F238E27FC236}">
                <a16:creationId xmlns:a16="http://schemas.microsoft.com/office/drawing/2014/main" id="{7555D91F-9C31-BC40-AE9E-77C08FE8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2221" y="595037"/>
            <a:ext cx="457200" cy="4572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BB6ADC9-D761-A210-F26B-10DBB1703BF1}"/>
              </a:ext>
            </a:extLst>
          </p:cNvPr>
          <p:cNvSpPr txBox="1"/>
          <p:nvPr/>
        </p:nvSpPr>
        <p:spPr>
          <a:xfrm>
            <a:off x="9062955" y="3668962"/>
            <a:ext cx="390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925086"/>
                </a:solidFill>
              </a:rPr>
              <a:t>&lt;</a:t>
            </a:r>
            <a:endParaRPr lang="de-DE" b="1" dirty="0">
              <a:solidFill>
                <a:srgbClr val="92508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2A841B5-47FC-C676-90D6-0B9D997106D5}"/>
              </a:ext>
            </a:extLst>
          </p:cNvPr>
          <p:cNvSpPr txBox="1"/>
          <p:nvPr/>
        </p:nvSpPr>
        <p:spPr>
          <a:xfrm rot="3232180">
            <a:off x="9246680" y="2311944"/>
            <a:ext cx="2657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925086"/>
                </a:solidFill>
              </a:rPr>
              <a:t>Mass Balance</a:t>
            </a:r>
            <a:endParaRPr lang="de-DE" sz="1600" b="1" dirty="0">
              <a:solidFill>
                <a:srgbClr val="925086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EEAD1E2-B0BF-D61D-BEEA-A77D75C8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1662" y="3681503"/>
            <a:ext cx="396000" cy="31801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CB5263A-94AE-E6C2-7B63-EBC9FE3AB0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80" y="3696200"/>
            <a:ext cx="396000" cy="31801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0BFA88E-9E25-2175-2E06-2703378EEAAA}"/>
              </a:ext>
            </a:extLst>
          </p:cNvPr>
          <p:cNvSpPr txBox="1"/>
          <p:nvPr/>
        </p:nvSpPr>
        <p:spPr>
          <a:xfrm>
            <a:off x="7734356" y="3666790"/>
            <a:ext cx="1523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25086"/>
                </a:solidFill>
              </a:rPr>
              <a:t>Biomethane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223857D-34A0-A7B3-89E7-603CBFC8DAAE}"/>
              </a:ext>
            </a:extLst>
          </p:cNvPr>
          <p:cNvSpPr txBox="1"/>
          <p:nvPr/>
        </p:nvSpPr>
        <p:spPr>
          <a:xfrm>
            <a:off x="9794277" y="3680087"/>
            <a:ext cx="243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925086"/>
                </a:solidFill>
              </a:rPr>
              <a:t>FFC </a:t>
            </a:r>
            <a:r>
              <a:rPr lang="en-GB" sz="1600" b="1" dirty="0">
                <a:solidFill>
                  <a:srgbClr val="925086"/>
                </a:solidFill>
              </a:rPr>
              <a:t>reference value </a:t>
            </a:r>
            <a:endParaRPr lang="de-DE" sz="1600" b="1" dirty="0">
              <a:solidFill>
                <a:srgbClr val="925086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22FC24-8216-FC33-12E3-4BE9B0902C8B}"/>
              </a:ext>
            </a:extLst>
          </p:cNvPr>
          <p:cNvSpPr txBox="1"/>
          <p:nvPr/>
        </p:nvSpPr>
        <p:spPr>
          <a:xfrm rot="18411482">
            <a:off x="7462296" y="2092641"/>
            <a:ext cx="243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25086"/>
                </a:solidFill>
              </a:rPr>
              <a:t>Cultivation criteria</a:t>
            </a:r>
            <a:endParaRPr lang="de-DE" sz="1600" b="1" dirty="0">
              <a:solidFill>
                <a:srgbClr val="925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1D82E3F-F64E-75B0-FBAD-FFF7DDC7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Challenge</a:t>
            </a:r>
            <a:br>
              <a:rPr lang="en-GB" b="1" dirty="0"/>
            </a:br>
            <a:r>
              <a:rPr lang="en-GB" dirty="0"/>
              <a:t>Harmonised auditing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38F472E-E9C5-5179-5CDB-8D4A9938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68" y="1161898"/>
            <a:ext cx="11654858" cy="761153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rgbClr val="595959"/>
                </a:solidFill>
              </a:rPr>
              <a:t>Challenge: </a:t>
            </a:r>
            <a:r>
              <a:rPr lang="en-GB" sz="1800" dirty="0">
                <a:solidFill>
                  <a:srgbClr val="5F5F5F"/>
                </a:solidFill>
              </a:rPr>
              <a:t>Different application purposes pose different quality criteria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099EAF"/>
                </a:solidFill>
              </a:rPr>
              <a:t>Proposed solution approach: </a:t>
            </a:r>
            <a:r>
              <a:rPr lang="en-GB" sz="1800" dirty="0">
                <a:solidFill>
                  <a:srgbClr val="5F5F5F"/>
                </a:solidFill>
              </a:rPr>
              <a:t>Legal anchoring of harmonised auditing criteria for </a:t>
            </a:r>
            <a:r>
              <a:rPr lang="en-GB" sz="2400" dirty="0">
                <a:solidFill>
                  <a:srgbClr val="5F5F5F"/>
                </a:solidFill>
              </a:rPr>
              <a:t>renewable gas</a:t>
            </a:r>
          </a:p>
          <a:p>
            <a:endParaRPr lang="en-GB" dirty="0">
              <a:solidFill>
                <a:srgbClr val="5F5F5F"/>
              </a:solidFill>
            </a:endParaRPr>
          </a:p>
          <a:p>
            <a:endParaRPr lang="en-GB" dirty="0">
              <a:solidFill>
                <a:srgbClr val="5F5F5F"/>
              </a:solidFill>
            </a:endParaRPr>
          </a:p>
          <a:p>
            <a:endParaRPr lang="en-GB" dirty="0">
              <a:solidFill>
                <a:srgbClr val="5F5F5F"/>
              </a:solidFill>
            </a:endParaRPr>
          </a:p>
          <a:p>
            <a:endParaRPr lang="en-GB" dirty="0">
              <a:solidFill>
                <a:srgbClr val="5F5F5F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59595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600" b="1" dirty="0">
              <a:solidFill>
                <a:srgbClr val="595959"/>
              </a:solidFill>
            </a:endParaRPr>
          </a:p>
          <a:p>
            <a:endParaRPr lang="de-DE" sz="1600" b="1" dirty="0">
              <a:solidFill>
                <a:srgbClr val="595959"/>
              </a:solidFill>
            </a:endParaRPr>
          </a:p>
          <a:p>
            <a:endParaRPr lang="de-DE" sz="1600" b="1" dirty="0">
              <a:solidFill>
                <a:srgbClr val="595959"/>
              </a:solidFill>
            </a:endParaRPr>
          </a:p>
          <a:p>
            <a:endParaRPr lang="de-DE" sz="1600" b="1" dirty="0">
              <a:solidFill>
                <a:srgbClr val="595959"/>
              </a:solidFill>
            </a:endParaRPr>
          </a:p>
          <a:p>
            <a:endParaRPr lang="de-DE" sz="16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595959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6B14AC4-BF89-5981-B8BE-69CFC2F64D56}"/>
              </a:ext>
            </a:extLst>
          </p:cNvPr>
          <p:cNvSpPr/>
          <p:nvPr/>
        </p:nvSpPr>
        <p:spPr>
          <a:xfrm>
            <a:off x="2279585" y="2583156"/>
            <a:ext cx="9784846" cy="348015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40613" lvl="3" indent="-268288" defTabSz="990600">
              <a:buFont typeface="Wingdings" panose="05000000000000000000" pitchFamily="2" charset="2"/>
              <a:buChar char="ü"/>
            </a:pPr>
            <a:endParaRPr lang="de-DE" dirty="0">
              <a:solidFill>
                <a:srgbClr val="925086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FBD3DA-705D-8D7E-AB60-5FE1658B63E4}"/>
              </a:ext>
            </a:extLst>
          </p:cNvPr>
          <p:cNvSpPr txBox="1"/>
          <p:nvPr/>
        </p:nvSpPr>
        <p:spPr>
          <a:xfrm>
            <a:off x="8884918" y="2758116"/>
            <a:ext cx="31203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3" indent="2667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990000"/>
                </a:solidFill>
                <a:sym typeface="Wingdings" panose="05000000000000000000" pitchFamily="2" charset="2"/>
              </a:rPr>
              <a:t>Producer has to know application purpose already at production to choose suitable audit criteria</a:t>
            </a:r>
          </a:p>
          <a:p>
            <a:pPr marL="88900" lvl="3" indent="2667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F5F5F"/>
                </a:solidFill>
              </a:rPr>
              <a:t>ONE comprehensive and uniform audit enables validity for </a:t>
            </a:r>
          </a:p>
          <a:p>
            <a:pPr marL="177800" lvl="4" indent="1778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A0B1"/>
                </a:solidFill>
              </a:rPr>
              <a:t>Several certificate types</a:t>
            </a:r>
          </a:p>
          <a:p>
            <a:pPr marL="177800" lvl="3" indent="177800" defTabSz="9906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A2C844"/>
                </a:solidFill>
              </a:rPr>
              <a:t>Several application purposes</a:t>
            </a:r>
          </a:p>
          <a:p>
            <a:pPr marL="177800" lvl="3" indent="177800" defTabSz="9906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25086"/>
                </a:solidFill>
              </a:rPr>
              <a:t>Target compliance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0A4C79B-C41D-D864-73E5-2281BA852EEC}"/>
              </a:ext>
            </a:extLst>
          </p:cNvPr>
          <p:cNvSpPr/>
          <p:nvPr/>
        </p:nvSpPr>
        <p:spPr>
          <a:xfrm>
            <a:off x="2279586" y="2109027"/>
            <a:ext cx="9784846" cy="42643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lvl="0"/>
            <a:r>
              <a:rPr lang="en-GB" sz="1800" dirty="0">
                <a:solidFill>
                  <a:srgbClr val="595959"/>
                </a:solidFill>
              </a:rPr>
              <a:t>AGCS is certified</a:t>
            </a:r>
            <a:r>
              <a:rPr lang="de-DE" sz="1800" dirty="0">
                <a:solidFill>
                  <a:srgbClr val="595959"/>
                </a:solidFill>
              </a:rPr>
              <a:t>: ISO/IEC 27001 : 2003 &amp; DIN EN ISO 9001 : 2015</a:t>
            </a:r>
            <a:endParaRPr lang="de-DE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0B6488E-5BEC-4D73-4233-50B71D48240D}"/>
              </a:ext>
            </a:extLst>
          </p:cNvPr>
          <p:cNvSpPr/>
          <p:nvPr/>
        </p:nvSpPr>
        <p:spPr>
          <a:xfrm>
            <a:off x="297527" y="2052916"/>
            <a:ext cx="2113694" cy="54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2000" dirty="0"/>
              <a:t>Registry System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1643B8D-DCD6-E054-B46F-2947037521E9}"/>
              </a:ext>
            </a:extLst>
          </p:cNvPr>
          <p:cNvSpPr/>
          <p:nvPr/>
        </p:nvSpPr>
        <p:spPr>
          <a:xfrm>
            <a:off x="301153" y="2800096"/>
            <a:ext cx="2113694" cy="540000"/>
          </a:xfrm>
          <a:prstGeom prst="round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2000" dirty="0"/>
              <a:t>Attribute Level 1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C4973FA-5523-96D9-561C-9CE52F509E95}"/>
              </a:ext>
            </a:extLst>
          </p:cNvPr>
          <p:cNvSpPr/>
          <p:nvPr/>
        </p:nvSpPr>
        <p:spPr>
          <a:xfrm>
            <a:off x="6162269" y="2596106"/>
            <a:ext cx="2597960" cy="432000"/>
          </a:xfrm>
          <a:prstGeom prst="roundRect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Regulatory notice for renewable plant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CB52C34-CEEF-9C5B-E1FD-CAEB78D3EE38}"/>
              </a:ext>
            </a:extLst>
          </p:cNvPr>
          <p:cNvSpPr/>
          <p:nvPr/>
        </p:nvSpPr>
        <p:spPr>
          <a:xfrm>
            <a:off x="6162269" y="3050668"/>
            <a:ext cx="2597960" cy="432000"/>
          </a:xfrm>
          <a:prstGeom prst="roundRect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Certificate of competence, certification voluntary scheme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49757FEB-1039-E312-AFD3-D6ADD468D0CA}"/>
              </a:ext>
            </a:extLst>
          </p:cNvPr>
          <p:cNvSpPr/>
          <p:nvPr/>
        </p:nvSpPr>
        <p:spPr>
          <a:xfrm>
            <a:off x="3797559" y="3042218"/>
            <a:ext cx="2232000" cy="432000"/>
          </a:xfrm>
          <a:prstGeom prst="roundRect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bg1"/>
                </a:solidFill>
              </a:rPr>
              <a:t>Auditor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AE79FD4-4C4F-EC9E-C2A3-034A1E6C3B5E}"/>
              </a:ext>
            </a:extLst>
          </p:cNvPr>
          <p:cNvSpPr/>
          <p:nvPr/>
        </p:nvSpPr>
        <p:spPr>
          <a:xfrm>
            <a:off x="2424339" y="2605716"/>
            <a:ext cx="1332000" cy="900000"/>
          </a:xfrm>
          <a:prstGeom prst="roundRect">
            <a:avLst/>
          </a:prstGeom>
          <a:solidFill>
            <a:srgbClr val="66C2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5F5F5F"/>
                </a:solidFill>
              </a:rPr>
              <a:t>MASTER DATA</a:t>
            </a:r>
          </a:p>
          <a:p>
            <a:pPr algn="ctr"/>
            <a:r>
              <a:rPr lang="de-DE" sz="1000" b="1" dirty="0">
                <a:solidFill>
                  <a:srgbClr val="5F5F5F"/>
                </a:solidFill>
              </a:rPr>
              <a:t>Registration</a:t>
            </a:r>
            <a:endParaRPr lang="de-AT" sz="1100" b="1" dirty="0">
              <a:solidFill>
                <a:srgbClr val="5F5F5F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5D1A67F-0A15-0273-06C3-EF7D66CD9C84}"/>
              </a:ext>
            </a:extLst>
          </p:cNvPr>
          <p:cNvSpPr/>
          <p:nvPr/>
        </p:nvSpPr>
        <p:spPr>
          <a:xfrm>
            <a:off x="3802321" y="2596106"/>
            <a:ext cx="2232000" cy="432000"/>
          </a:xfrm>
          <a:prstGeom prst="roundRect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Production Plant: </a:t>
            </a:r>
            <a:r>
              <a:rPr lang="en-GB" sz="1200" dirty="0">
                <a:solidFill>
                  <a:schemeClr val="bg1"/>
                </a:solidFill>
              </a:rPr>
              <a:t>Biomethane, electrification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B02E7940-18DA-0AB1-7E42-D1E35F41F67E}"/>
              </a:ext>
            </a:extLst>
          </p:cNvPr>
          <p:cNvSpPr/>
          <p:nvPr/>
        </p:nvSpPr>
        <p:spPr>
          <a:xfrm>
            <a:off x="6162269" y="3566849"/>
            <a:ext cx="2597960" cy="432000"/>
          </a:xfrm>
          <a:prstGeom prst="roundRect">
            <a:avLst/>
          </a:prstGeom>
          <a:solidFill>
            <a:srgbClr val="A2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Meter data by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b="1" u="sng" dirty="0">
                <a:solidFill>
                  <a:schemeClr val="bg1"/>
                </a:solidFill>
              </a:rPr>
              <a:t>grid operators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AA1A5AC7-426D-A8E3-52CF-AA85F33A7716}"/>
              </a:ext>
            </a:extLst>
          </p:cNvPr>
          <p:cNvSpPr/>
          <p:nvPr/>
        </p:nvSpPr>
        <p:spPr>
          <a:xfrm>
            <a:off x="6162269" y="4015227"/>
            <a:ext cx="2597960" cy="432000"/>
          </a:xfrm>
          <a:prstGeom prst="roundRect">
            <a:avLst/>
          </a:prstGeom>
          <a:solidFill>
            <a:srgbClr val="A2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Meter data by </a:t>
            </a:r>
            <a:r>
              <a:rPr lang="en-GB" sz="1400" b="1" u="sng" dirty="0">
                <a:solidFill>
                  <a:schemeClr val="bg1"/>
                </a:solidFill>
              </a:rPr>
              <a:t>auditors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991B839-747D-862A-A201-4304E0771E0A}"/>
              </a:ext>
            </a:extLst>
          </p:cNvPr>
          <p:cNvSpPr/>
          <p:nvPr/>
        </p:nvSpPr>
        <p:spPr>
          <a:xfrm>
            <a:off x="3802321" y="4004229"/>
            <a:ext cx="2232000" cy="432000"/>
          </a:xfrm>
          <a:prstGeom prst="roundRect">
            <a:avLst/>
          </a:prstGeom>
          <a:solidFill>
            <a:srgbClr val="A2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Off-grid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DD58BA57-4540-423D-A377-34B0BF052E7F}"/>
              </a:ext>
            </a:extLst>
          </p:cNvPr>
          <p:cNvSpPr/>
          <p:nvPr/>
        </p:nvSpPr>
        <p:spPr>
          <a:xfrm>
            <a:off x="3802321" y="3554943"/>
            <a:ext cx="2232000" cy="432000"/>
          </a:xfrm>
          <a:prstGeom prst="roundRect">
            <a:avLst/>
          </a:prstGeom>
          <a:solidFill>
            <a:srgbClr val="A2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On-grid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9F652C46-DDA8-72E9-4FDE-438F6D691AEE}"/>
              </a:ext>
            </a:extLst>
          </p:cNvPr>
          <p:cNvSpPr/>
          <p:nvPr/>
        </p:nvSpPr>
        <p:spPr>
          <a:xfrm>
            <a:off x="6162269" y="4524109"/>
            <a:ext cx="2597960" cy="432000"/>
          </a:xfrm>
          <a:prstGeom prst="roundRect">
            <a:avLst/>
          </a:prstGeom>
          <a:solidFill>
            <a:srgbClr val="92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Auditing </a:t>
            </a:r>
            <a:r>
              <a:rPr lang="de-DE" sz="1400" dirty="0" err="1">
                <a:solidFill>
                  <a:schemeClr val="bg1"/>
                </a:solidFill>
              </a:rPr>
              <a:t>reports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906D9977-E0F9-167D-546F-6D6D9DFE4D70}"/>
              </a:ext>
            </a:extLst>
          </p:cNvPr>
          <p:cNvSpPr/>
          <p:nvPr/>
        </p:nvSpPr>
        <p:spPr>
          <a:xfrm>
            <a:off x="6162269" y="5599095"/>
            <a:ext cx="2597960" cy="432000"/>
          </a:xfrm>
          <a:prstGeom prst="roundRect">
            <a:avLst/>
          </a:prstGeom>
          <a:solidFill>
            <a:srgbClr val="92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Proof of Sustainability </a:t>
            </a:r>
            <a:br>
              <a:rPr lang="en-GB" sz="1400" dirty="0"/>
            </a:br>
            <a:r>
              <a:rPr lang="en-GB" sz="1400" dirty="0"/>
              <a:t>EU voluntary scheme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061DCF39-CC18-3BC7-A7DC-ED68F4BAFC83}"/>
              </a:ext>
            </a:extLst>
          </p:cNvPr>
          <p:cNvSpPr/>
          <p:nvPr/>
        </p:nvSpPr>
        <p:spPr>
          <a:xfrm>
            <a:off x="3805580" y="5600797"/>
            <a:ext cx="2232000" cy="432000"/>
          </a:xfrm>
          <a:prstGeom prst="roundRect">
            <a:avLst/>
          </a:prstGeom>
          <a:solidFill>
            <a:srgbClr val="92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Sustainability, mass balance </a:t>
            </a:r>
            <a:r>
              <a:rPr lang="de-DE" sz="1200" dirty="0">
                <a:solidFill>
                  <a:schemeClr val="bg1"/>
                </a:solidFill>
              </a:rPr>
              <a:t>(</a:t>
            </a:r>
            <a:r>
              <a:rPr lang="de-AT" sz="1200" dirty="0"/>
              <a:t>Art 25-31 RED II)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76A76BB0-7807-A544-269B-F7793573B77D}"/>
              </a:ext>
            </a:extLst>
          </p:cNvPr>
          <p:cNvSpPr/>
          <p:nvPr/>
        </p:nvSpPr>
        <p:spPr>
          <a:xfrm>
            <a:off x="3802321" y="4522522"/>
            <a:ext cx="2232000" cy="432000"/>
          </a:xfrm>
          <a:prstGeom prst="roundRect">
            <a:avLst/>
          </a:prstGeom>
          <a:solidFill>
            <a:srgbClr val="92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FiT</a:t>
            </a:r>
            <a:r>
              <a:rPr lang="en-GB" sz="1400" dirty="0">
                <a:solidFill>
                  <a:schemeClr val="bg1"/>
                </a:solidFill>
              </a:rPr>
              <a:t> renewable power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(ÖSG 2012)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092B516C-E55B-C5C0-45BB-57B3761BA967}"/>
              </a:ext>
            </a:extLst>
          </p:cNvPr>
          <p:cNvSpPr/>
          <p:nvPr/>
        </p:nvSpPr>
        <p:spPr>
          <a:xfrm>
            <a:off x="297238" y="3773546"/>
            <a:ext cx="2113694" cy="540000"/>
          </a:xfrm>
          <a:prstGeom prst="roundRect">
            <a:avLst/>
          </a:prstGeom>
          <a:solidFill>
            <a:srgbClr val="A2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2000" dirty="0"/>
              <a:t>Attribute Level 2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6AAA00FA-61E9-379F-CA1D-2D90A8EA5BED}"/>
              </a:ext>
            </a:extLst>
          </p:cNvPr>
          <p:cNvSpPr/>
          <p:nvPr/>
        </p:nvSpPr>
        <p:spPr>
          <a:xfrm>
            <a:off x="297238" y="4965156"/>
            <a:ext cx="2113694" cy="540000"/>
          </a:xfrm>
          <a:prstGeom prst="roundRect">
            <a:avLst/>
          </a:prstGeom>
          <a:solidFill>
            <a:srgbClr val="92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2000" dirty="0"/>
              <a:t>Attribute Level 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330BC6D-72BF-56EC-B074-CEFAAE54113D}"/>
              </a:ext>
            </a:extLst>
          </p:cNvPr>
          <p:cNvSpPr/>
          <p:nvPr/>
        </p:nvSpPr>
        <p:spPr>
          <a:xfrm>
            <a:off x="2424339" y="3549308"/>
            <a:ext cx="1332000" cy="900000"/>
          </a:xfrm>
          <a:prstGeom prst="roundRect">
            <a:avLst/>
          </a:prstGeom>
          <a:solidFill>
            <a:srgbClr val="C0DA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5F5F5F"/>
                </a:solidFill>
              </a:rPr>
              <a:t>ENERGY</a:t>
            </a:r>
          </a:p>
          <a:p>
            <a:pPr algn="ctr"/>
            <a:r>
              <a:rPr lang="de-DE" sz="1100" b="1" dirty="0">
                <a:solidFill>
                  <a:srgbClr val="5F5F5F"/>
                </a:solidFill>
              </a:rPr>
              <a:t>-CARRIER</a:t>
            </a:r>
          </a:p>
          <a:p>
            <a:pPr algn="ctr"/>
            <a:r>
              <a:rPr lang="de-DE" sz="1100" b="1" dirty="0">
                <a:solidFill>
                  <a:srgbClr val="5F5F5F"/>
                </a:solidFill>
              </a:rPr>
              <a:t>-AMOUNTS</a:t>
            </a:r>
            <a:endParaRPr lang="de-AT" sz="1100" b="1" dirty="0">
              <a:solidFill>
                <a:srgbClr val="5F5F5F"/>
              </a:solidFill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29EBC29-D4B3-1A8B-7662-F1061352C7C5}"/>
              </a:ext>
            </a:extLst>
          </p:cNvPr>
          <p:cNvSpPr/>
          <p:nvPr/>
        </p:nvSpPr>
        <p:spPr>
          <a:xfrm>
            <a:off x="2424339" y="4792070"/>
            <a:ext cx="1332000" cy="900000"/>
          </a:xfrm>
          <a:prstGeom prst="roundRect">
            <a:avLst/>
          </a:prstGeom>
          <a:solidFill>
            <a:srgbClr val="C89C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rgbClr val="5F5F5F"/>
                </a:solidFill>
              </a:rPr>
              <a:t>QUALITY CRITERIA</a:t>
            </a:r>
          </a:p>
          <a:p>
            <a:pPr algn="ctr"/>
            <a:r>
              <a:rPr lang="de-AT" sz="1000" b="1" dirty="0">
                <a:solidFill>
                  <a:srgbClr val="5F5F5F"/>
                </a:solidFill>
              </a:rPr>
              <a:t>Substrates, Technology, </a:t>
            </a:r>
            <a:br>
              <a:rPr lang="de-AT" sz="1000" b="1" dirty="0">
                <a:solidFill>
                  <a:srgbClr val="5F5F5F"/>
                </a:solidFill>
              </a:rPr>
            </a:br>
            <a:r>
              <a:rPr lang="de-AT" sz="1000" b="1" dirty="0">
                <a:solidFill>
                  <a:srgbClr val="5F5F5F"/>
                </a:solidFill>
              </a:rPr>
              <a:t>Supply Chain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CCCE966-DABE-EB6F-F6D0-5E40F285EEBD}"/>
              </a:ext>
            </a:extLst>
          </p:cNvPr>
          <p:cNvSpPr/>
          <p:nvPr/>
        </p:nvSpPr>
        <p:spPr>
          <a:xfrm>
            <a:off x="6162270" y="4970443"/>
            <a:ext cx="2597960" cy="612000"/>
          </a:xfrm>
          <a:prstGeom prst="roundRect">
            <a:avLst/>
          </a:prstGeom>
          <a:solidFill>
            <a:srgbClr val="92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Confirmation by certification body according to the Accreditation Act 2012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F1568BDF-4A76-E3F5-547E-466817FA9FD9}"/>
              </a:ext>
            </a:extLst>
          </p:cNvPr>
          <p:cNvSpPr/>
          <p:nvPr/>
        </p:nvSpPr>
        <p:spPr>
          <a:xfrm>
            <a:off x="3805581" y="4972145"/>
            <a:ext cx="2232000" cy="612000"/>
          </a:xfrm>
          <a:prstGeom prst="roundRect">
            <a:avLst/>
          </a:prstGeom>
          <a:solidFill>
            <a:srgbClr val="92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Gas disclosure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(Art 130 GWG 2011, G-</a:t>
            </a:r>
            <a:r>
              <a:rPr lang="en-GB" sz="1200" dirty="0" err="1">
                <a:solidFill>
                  <a:schemeClr val="bg1"/>
                </a:solidFill>
              </a:rPr>
              <a:t>KenV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0" name="Grafik 29" descr="Abzeichen Tick1 mit einfarbiger Füllung">
            <a:extLst>
              <a:ext uri="{FF2B5EF4-FFF2-40B4-BE49-F238E27FC236}">
                <a16:creationId xmlns:a16="http://schemas.microsoft.com/office/drawing/2014/main" id="{5DED6EE9-9D57-7DAA-EFF3-4640CEF8C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96786" y="4400467"/>
            <a:ext cx="338055" cy="338055"/>
          </a:xfrm>
          <a:prstGeom prst="rect">
            <a:avLst/>
          </a:prstGeom>
        </p:spPr>
      </p:pic>
      <p:pic>
        <p:nvPicPr>
          <p:cNvPr id="31" name="Picture 6" descr="Image result for österreich flagge">
            <a:extLst>
              <a:ext uri="{FF2B5EF4-FFF2-40B4-BE49-F238E27FC236}">
                <a16:creationId xmlns:a16="http://schemas.microsoft.com/office/drawing/2014/main" id="{574F61FA-1720-5388-562E-09347EFF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0" y="763186"/>
            <a:ext cx="477846" cy="318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1997EF-747E-599D-38C2-56359611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Challenges</a:t>
            </a:r>
            <a:r>
              <a:rPr lang="en-GB" dirty="0"/>
              <a:t> </a:t>
            </a:r>
            <a:r>
              <a:rPr lang="en-GB" sz="3200" dirty="0"/>
              <a:t>for a European certificate system for renewable gas</a:t>
            </a:r>
            <a:endParaRPr lang="de-DE" dirty="0"/>
          </a:p>
        </p:txBody>
      </p:sp>
      <p:sp>
        <p:nvSpPr>
          <p:cNvPr id="5" name="Google Shape;520;p25">
            <a:extLst>
              <a:ext uri="{FF2B5EF4-FFF2-40B4-BE49-F238E27FC236}">
                <a16:creationId xmlns:a16="http://schemas.microsoft.com/office/drawing/2014/main" id="{6D139891-63A7-B9EE-CD46-792B4250E982}"/>
              </a:ext>
            </a:extLst>
          </p:cNvPr>
          <p:cNvSpPr/>
          <p:nvPr/>
        </p:nvSpPr>
        <p:spPr>
          <a:xfrm>
            <a:off x="9468214" y="2630588"/>
            <a:ext cx="45235" cy="999195"/>
          </a:xfrm>
          <a:custGeom>
            <a:avLst/>
            <a:gdLst/>
            <a:ahLst/>
            <a:cxnLst/>
            <a:rect l="l" t="t" r="r" b="b"/>
            <a:pathLst>
              <a:path w="739" h="16324" extrusionOk="0">
                <a:moveTo>
                  <a:pt x="0" y="0"/>
                </a:moveTo>
                <a:lnTo>
                  <a:pt x="0" y="16324"/>
                </a:lnTo>
                <a:lnTo>
                  <a:pt x="738" y="16324"/>
                </a:lnTo>
                <a:lnTo>
                  <a:pt x="738" y="0"/>
                </a:ln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521;p25">
            <a:extLst>
              <a:ext uri="{FF2B5EF4-FFF2-40B4-BE49-F238E27FC236}">
                <a16:creationId xmlns:a16="http://schemas.microsoft.com/office/drawing/2014/main" id="{3CC4F404-F05B-31CE-BBFE-0E9F2273EF04}"/>
              </a:ext>
            </a:extLst>
          </p:cNvPr>
          <p:cNvSpPr/>
          <p:nvPr/>
        </p:nvSpPr>
        <p:spPr>
          <a:xfrm>
            <a:off x="1718805" y="2630588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4"/>
                  <a:pt x="965" y="6477"/>
                </a:cubicBezTo>
                <a:cubicBezTo>
                  <a:pt x="1620" y="6168"/>
                  <a:pt x="2322" y="5953"/>
                  <a:pt x="2834" y="5953"/>
                </a:cubicBezTo>
                <a:cubicBezTo>
                  <a:pt x="4073" y="5953"/>
                  <a:pt x="4751" y="6942"/>
                  <a:pt x="4751" y="8156"/>
                </a:cubicBezTo>
                <a:cubicBezTo>
                  <a:pt x="4751" y="9370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8" y="9749"/>
                  <a:pt x="768" y="9727"/>
                  <a:pt x="669" y="9727"/>
                </a:cubicBezTo>
                <a:cubicBezTo>
                  <a:pt x="320" y="9727"/>
                  <a:pt x="1" y="10013"/>
                  <a:pt x="1" y="10394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3"/>
                  <a:pt x="5954" y="19145"/>
                </a:cubicBezTo>
                <a:cubicBezTo>
                  <a:pt x="5954" y="20396"/>
                  <a:pt x="6942" y="21062"/>
                  <a:pt x="8156" y="21062"/>
                </a:cubicBezTo>
                <a:cubicBezTo>
                  <a:pt x="9371" y="21062"/>
                  <a:pt x="10359" y="20396"/>
                  <a:pt x="10359" y="19145"/>
                </a:cubicBezTo>
                <a:cubicBezTo>
                  <a:pt x="10359" y="18633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4"/>
                </a:lnTo>
                <a:cubicBezTo>
                  <a:pt x="16324" y="10013"/>
                  <a:pt x="16643" y="9727"/>
                  <a:pt x="16993" y="9727"/>
                </a:cubicBezTo>
                <a:cubicBezTo>
                  <a:pt x="17091" y="9727"/>
                  <a:pt x="17192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0"/>
                  <a:pt x="21063" y="8156"/>
                </a:cubicBezTo>
                <a:cubicBezTo>
                  <a:pt x="21063" y="6942"/>
                  <a:pt x="20396" y="5953"/>
                  <a:pt x="19146" y="5953"/>
                </a:cubicBezTo>
                <a:cubicBezTo>
                  <a:pt x="18634" y="5953"/>
                  <a:pt x="17931" y="6168"/>
                  <a:pt x="17289" y="6477"/>
                </a:cubicBezTo>
                <a:cubicBezTo>
                  <a:pt x="17189" y="6524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19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19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2;p25">
            <a:extLst>
              <a:ext uri="{FF2B5EF4-FFF2-40B4-BE49-F238E27FC236}">
                <a16:creationId xmlns:a16="http://schemas.microsoft.com/office/drawing/2014/main" id="{1B7B80BA-7FBF-6B45-F87D-CAA8E439E7D7}"/>
              </a:ext>
            </a:extLst>
          </p:cNvPr>
          <p:cNvSpPr/>
          <p:nvPr/>
        </p:nvSpPr>
        <p:spPr>
          <a:xfrm>
            <a:off x="9582998" y="2630588"/>
            <a:ext cx="890608" cy="999195"/>
          </a:xfrm>
          <a:custGeom>
            <a:avLst/>
            <a:gdLst/>
            <a:ahLst/>
            <a:cxnLst/>
            <a:rect l="l" t="t" r="r" b="b"/>
            <a:pathLst>
              <a:path w="14550" h="16324" extrusionOk="0">
                <a:moveTo>
                  <a:pt x="1" y="0"/>
                </a:moveTo>
                <a:lnTo>
                  <a:pt x="1" y="16324"/>
                </a:lnTo>
                <a:lnTo>
                  <a:pt x="9156" y="16324"/>
                </a:lnTo>
                <a:lnTo>
                  <a:pt x="14550" y="8168"/>
                </a:lnTo>
                <a:lnTo>
                  <a:pt x="9156" y="0"/>
                </a:ln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524;p25">
            <a:extLst>
              <a:ext uri="{FF2B5EF4-FFF2-40B4-BE49-F238E27FC236}">
                <a16:creationId xmlns:a16="http://schemas.microsoft.com/office/drawing/2014/main" id="{BE39D865-0BA2-2974-27FC-7A45CDE2EC98}"/>
              </a:ext>
            </a:extLst>
          </p:cNvPr>
          <p:cNvSpPr/>
          <p:nvPr/>
        </p:nvSpPr>
        <p:spPr>
          <a:xfrm>
            <a:off x="2763861" y="2630924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9" name="Google Shape;525;p25">
            <a:extLst>
              <a:ext uri="{FF2B5EF4-FFF2-40B4-BE49-F238E27FC236}">
                <a16:creationId xmlns:a16="http://schemas.microsoft.com/office/drawing/2014/main" id="{03589287-4EC1-2E2B-0640-F5AE61ED7A02}"/>
              </a:ext>
            </a:extLst>
          </p:cNvPr>
          <p:cNvSpPr/>
          <p:nvPr/>
        </p:nvSpPr>
        <p:spPr>
          <a:xfrm>
            <a:off x="6348184" y="2631194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0" name="Google Shape;526;p25">
            <a:extLst>
              <a:ext uri="{FF2B5EF4-FFF2-40B4-BE49-F238E27FC236}">
                <a16:creationId xmlns:a16="http://schemas.microsoft.com/office/drawing/2014/main" id="{73292830-8E1A-057F-DE85-8720FD2004C5}"/>
              </a:ext>
            </a:extLst>
          </p:cNvPr>
          <p:cNvSpPr txBox="1"/>
          <p:nvPr/>
        </p:nvSpPr>
        <p:spPr>
          <a:xfrm>
            <a:off x="3232519" y="2903024"/>
            <a:ext cx="5167622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Legal Framework</a:t>
            </a:r>
          </a:p>
        </p:txBody>
      </p:sp>
      <p:sp>
        <p:nvSpPr>
          <p:cNvPr id="11" name="Google Shape;528;p25">
            <a:extLst>
              <a:ext uri="{FF2B5EF4-FFF2-40B4-BE49-F238E27FC236}">
                <a16:creationId xmlns:a16="http://schemas.microsoft.com/office/drawing/2014/main" id="{51D11A6F-4988-DA5F-BFAA-5DA1C32B0B8F}"/>
              </a:ext>
            </a:extLst>
          </p:cNvPr>
          <p:cNvSpPr txBox="1"/>
          <p:nvPr/>
        </p:nvSpPr>
        <p:spPr>
          <a:xfrm>
            <a:off x="9721388" y="2866547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" name="Google Shape;536;p25">
            <a:extLst>
              <a:ext uri="{FF2B5EF4-FFF2-40B4-BE49-F238E27FC236}">
                <a16:creationId xmlns:a16="http://schemas.microsoft.com/office/drawing/2014/main" id="{13CAD8A2-DE57-CA23-B1A2-A46FCB4ED02F}"/>
              </a:ext>
            </a:extLst>
          </p:cNvPr>
          <p:cNvSpPr/>
          <p:nvPr/>
        </p:nvSpPr>
        <p:spPr>
          <a:xfrm>
            <a:off x="9468213" y="3991679"/>
            <a:ext cx="45235" cy="998523"/>
          </a:xfrm>
          <a:custGeom>
            <a:avLst/>
            <a:gdLst/>
            <a:ahLst/>
            <a:cxnLst/>
            <a:rect l="l" t="t" r="r" b="b"/>
            <a:pathLst>
              <a:path w="739" h="16313" extrusionOk="0">
                <a:moveTo>
                  <a:pt x="0" y="1"/>
                </a:moveTo>
                <a:lnTo>
                  <a:pt x="0" y="16312"/>
                </a:lnTo>
                <a:lnTo>
                  <a:pt x="738" y="16312"/>
                </a:lnTo>
                <a:lnTo>
                  <a:pt x="738" y="1"/>
                </a:ln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537;p25">
            <a:extLst>
              <a:ext uri="{FF2B5EF4-FFF2-40B4-BE49-F238E27FC236}">
                <a16:creationId xmlns:a16="http://schemas.microsoft.com/office/drawing/2014/main" id="{103266DB-7E5A-9D94-BE81-BA429B192FC3}"/>
              </a:ext>
            </a:extLst>
          </p:cNvPr>
          <p:cNvSpPr/>
          <p:nvPr/>
        </p:nvSpPr>
        <p:spPr>
          <a:xfrm>
            <a:off x="1718805" y="3991679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5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8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2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2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8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5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5"/>
                  <a:pt x="9799" y="965"/>
                </a:cubicBezTo>
                <a:cubicBezTo>
                  <a:pt x="10133" y="1608"/>
                  <a:pt x="10359" y="2311"/>
                  <a:pt x="10359" y="2823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3"/>
                </a:cubicBezTo>
                <a:cubicBezTo>
                  <a:pt x="5954" y="2311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8;p25">
            <a:extLst>
              <a:ext uri="{FF2B5EF4-FFF2-40B4-BE49-F238E27FC236}">
                <a16:creationId xmlns:a16="http://schemas.microsoft.com/office/drawing/2014/main" id="{37A6B20A-A577-F27E-2C15-8E026D933C45}"/>
              </a:ext>
            </a:extLst>
          </p:cNvPr>
          <p:cNvSpPr/>
          <p:nvPr/>
        </p:nvSpPr>
        <p:spPr>
          <a:xfrm>
            <a:off x="9582997" y="3991679"/>
            <a:ext cx="890608" cy="998523"/>
          </a:xfrm>
          <a:custGeom>
            <a:avLst/>
            <a:gdLst/>
            <a:ahLst/>
            <a:cxnLst/>
            <a:rect l="l" t="t" r="r" b="b"/>
            <a:pathLst>
              <a:path w="14550" h="16313" extrusionOk="0">
                <a:moveTo>
                  <a:pt x="1" y="1"/>
                </a:moveTo>
                <a:lnTo>
                  <a:pt x="1" y="16312"/>
                </a:lnTo>
                <a:lnTo>
                  <a:pt x="9156" y="16312"/>
                </a:lnTo>
                <a:lnTo>
                  <a:pt x="14550" y="8157"/>
                </a:lnTo>
                <a:lnTo>
                  <a:pt x="9156" y="1"/>
                </a:ln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540;p25">
            <a:extLst>
              <a:ext uri="{FF2B5EF4-FFF2-40B4-BE49-F238E27FC236}">
                <a16:creationId xmlns:a16="http://schemas.microsoft.com/office/drawing/2014/main" id="{492D0D8F-A96B-3E91-FDE0-CA5C71CA9F2B}"/>
              </a:ext>
            </a:extLst>
          </p:cNvPr>
          <p:cNvSpPr/>
          <p:nvPr/>
        </p:nvSpPr>
        <p:spPr>
          <a:xfrm>
            <a:off x="2763861" y="3991511"/>
            <a:ext cx="4123487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6" name="Google Shape;541;p25">
            <a:extLst>
              <a:ext uri="{FF2B5EF4-FFF2-40B4-BE49-F238E27FC236}">
                <a16:creationId xmlns:a16="http://schemas.microsoft.com/office/drawing/2014/main" id="{44B59A5E-603C-912E-9D09-36BF8811E735}"/>
              </a:ext>
            </a:extLst>
          </p:cNvPr>
          <p:cNvSpPr/>
          <p:nvPr/>
        </p:nvSpPr>
        <p:spPr>
          <a:xfrm>
            <a:off x="6348184" y="3991781"/>
            <a:ext cx="3050440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7" name="Google Shape;542;p25">
            <a:extLst>
              <a:ext uri="{FF2B5EF4-FFF2-40B4-BE49-F238E27FC236}">
                <a16:creationId xmlns:a16="http://schemas.microsoft.com/office/drawing/2014/main" id="{FE867EE9-9DE1-8995-558A-ED01CE269445}"/>
              </a:ext>
            </a:extLst>
          </p:cNvPr>
          <p:cNvSpPr txBox="1"/>
          <p:nvPr/>
        </p:nvSpPr>
        <p:spPr>
          <a:xfrm>
            <a:off x="3232519" y="4264027"/>
            <a:ext cx="5322038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Certification and Sustainability</a:t>
            </a:r>
          </a:p>
        </p:txBody>
      </p:sp>
      <p:sp>
        <p:nvSpPr>
          <p:cNvPr id="18" name="Google Shape;544;p25">
            <a:extLst>
              <a:ext uri="{FF2B5EF4-FFF2-40B4-BE49-F238E27FC236}">
                <a16:creationId xmlns:a16="http://schemas.microsoft.com/office/drawing/2014/main" id="{B73E036E-3328-F776-09D0-60EA0B37D2D6}"/>
              </a:ext>
            </a:extLst>
          </p:cNvPr>
          <p:cNvSpPr txBox="1"/>
          <p:nvPr/>
        </p:nvSpPr>
        <p:spPr>
          <a:xfrm>
            <a:off x="9721387" y="4227301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555;p25">
            <a:extLst>
              <a:ext uri="{FF2B5EF4-FFF2-40B4-BE49-F238E27FC236}">
                <a16:creationId xmlns:a16="http://schemas.microsoft.com/office/drawing/2014/main" id="{9B4767D5-B3CB-95C8-37F7-DB0319D228A3}"/>
              </a:ext>
            </a:extLst>
          </p:cNvPr>
          <p:cNvSpPr/>
          <p:nvPr/>
        </p:nvSpPr>
        <p:spPr>
          <a:xfrm>
            <a:off x="9468214" y="5352532"/>
            <a:ext cx="45235" cy="999195"/>
          </a:xfrm>
          <a:custGeom>
            <a:avLst/>
            <a:gdLst/>
            <a:ahLst/>
            <a:cxnLst/>
            <a:rect l="l" t="t" r="r" b="b"/>
            <a:pathLst>
              <a:path w="739" h="16324" extrusionOk="0">
                <a:moveTo>
                  <a:pt x="0" y="0"/>
                </a:moveTo>
                <a:lnTo>
                  <a:pt x="0" y="16324"/>
                </a:lnTo>
                <a:lnTo>
                  <a:pt x="738" y="16324"/>
                </a:lnTo>
                <a:lnTo>
                  <a:pt x="738" y="0"/>
                </a:ln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556;p25">
            <a:extLst>
              <a:ext uri="{FF2B5EF4-FFF2-40B4-BE49-F238E27FC236}">
                <a16:creationId xmlns:a16="http://schemas.microsoft.com/office/drawing/2014/main" id="{AE893FE0-6ABC-037D-8EAD-D52078D6B143}"/>
              </a:ext>
            </a:extLst>
          </p:cNvPr>
          <p:cNvSpPr/>
          <p:nvPr/>
        </p:nvSpPr>
        <p:spPr>
          <a:xfrm>
            <a:off x="1718805" y="5352532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5"/>
                  <a:pt x="965" y="6477"/>
                </a:cubicBezTo>
                <a:cubicBezTo>
                  <a:pt x="1620" y="6168"/>
                  <a:pt x="2322" y="5954"/>
                  <a:pt x="2834" y="5954"/>
                </a:cubicBezTo>
                <a:cubicBezTo>
                  <a:pt x="4073" y="5954"/>
                  <a:pt x="4751" y="6942"/>
                  <a:pt x="4751" y="8156"/>
                </a:cubicBezTo>
                <a:cubicBezTo>
                  <a:pt x="4751" y="9371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7" y="9749"/>
                  <a:pt x="764" y="9726"/>
                  <a:pt x="664" y="9726"/>
                </a:cubicBezTo>
                <a:cubicBezTo>
                  <a:pt x="317" y="9726"/>
                  <a:pt x="1" y="10006"/>
                  <a:pt x="1" y="10395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4"/>
                  <a:pt x="5954" y="19146"/>
                </a:cubicBezTo>
                <a:cubicBezTo>
                  <a:pt x="5954" y="20396"/>
                  <a:pt x="6942" y="21063"/>
                  <a:pt x="8156" y="21063"/>
                </a:cubicBezTo>
                <a:cubicBezTo>
                  <a:pt x="9371" y="21063"/>
                  <a:pt x="10359" y="20396"/>
                  <a:pt x="10359" y="19146"/>
                </a:cubicBezTo>
                <a:cubicBezTo>
                  <a:pt x="10359" y="18634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5"/>
                </a:lnTo>
                <a:cubicBezTo>
                  <a:pt x="16324" y="10006"/>
                  <a:pt x="16640" y="9726"/>
                  <a:pt x="16988" y="9726"/>
                </a:cubicBezTo>
                <a:cubicBezTo>
                  <a:pt x="17088" y="9726"/>
                  <a:pt x="17190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1"/>
                  <a:pt x="21063" y="8156"/>
                </a:cubicBezTo>
                <a:cubicBezTo>
                  <a:pt x="21063" y="6942"/>
                  <a:pt x="20396" y="5954"/>
                  <a:pt x="19146" y="5954"/>
                </a:cubicBezTo>
                <a:cubicBezTo>
                  <a:pt x="18634" y="5954"/>
                  <a:pt x="17931" y="6168"/>
                  <a:pt x="17289" y="6477"/>
                </a:cubicBezTo>
                <a:cubicBezTo>
                  <a:pt x="17189" y="6525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20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57;p25">
            <a:extLst>
              <a:ext uri="{FF2B5EF4-FFF2-40B4-BE49-F238E27FC236}">
                <a16:creationId xmlns:a16="http://schemas.microsoft.com/office/drawing/2014/main" id="{32481502-36EA-9320-66C4-9D19FA43C9DC}"/>
              </a:ext>
            </a:extLst>
          </p:cNvPr>
          <p:cNvSpPr/>
          <p:nvPr/>
        </p:nvSpPr>
        <p:spPr>
          <a:xfrm>
            <a:off x="9582998" y="5352532"/>
            <a:ext cx="890608" cy="999195"/>
          </a:xfrm>
          <a:custGeom>
            <a:avLst/>
            <a:gdLst/>
            <a:ahLst/>
            <a:cxnLst/>
            <a:rect l="l" t="t" r="r" b="b"/>
            <a:pathLst>
              <a:path w="14550" h="16324" extrusionOk="0">
                <a:moveTo>
                  <a:pt x="1" y="0"/>
                </a:moveTo>
                <a:lnTo>
                  <a:pt x="1" y="16324"/>
                </a:lnTo>
                <a:lnTo>
                  <a:pt x="9156" y="16324"/>
                </a:lnTo>
                <a:lnTo>
                  <a:pt x="14550" y="8156"/>
                </a:lnTo>
                <a:lnTo>
                  <a:pt x="9156" y="0"/>
                </a:ln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559;p25">
            <a:extLst>
              <a:ext uri="{FF2B5EF4-FFF2-40B4-BE49-F238E27FC236}">
                <a16:creationId xmlns:a16="http://schemas.microsoft.com/office/drawing/2014/main" id="{5ECB21D9-3CB3-B095-ECF2-2A7637E82155}"/>
              </a:ext>
            </a:extLst>
          </p:cNvPr>
          <p:cNvSpPr/>
          <p:nvPr/>
        </p:nvSpPr>
        <p:spPr>
          <a:xfrm>
            <a:off x="2763861" y="5353198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3" name="Google Shape;560;p25">
            <a:extLst>
              <a:ext uri="{FF2B5EF4-FFF2-40B4-BE49-F238E27FC236}">
                <a16:creationId xmlns:a16="http://schemas.microsoft.com/office/drawing/2014/main" id="{DF341425-7A04-894A-E3FD-2C6721AAC076}"/>
              </a:ext>
            </a:extLst>
          </p:cNvPr>
          <p:cNvSpPr/>
          <p:nvPr/>
        </p:nvSpPr>
        <p:spPr>
          <a:xfrm>
            <a:off x="6348184" y="5353468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4" name="Google Shape;561;p25">
            <a:extLst>
              <a:ext uri="{FF2B5EF4-FFF2-40B4-BE49-F238E27FC236}">
                <a16:creationId xmlns:a16="http://schemas.microsoft.com/office/drawing/2014/main" id="{94339E44-1E43-C436-7FF9-4E9DA6E00A17}"/>
              </a:ext>
            </a:extLst>
          </p:cNvPr>
          <p:cNvSpPr txBox="1"/>
          <p:nvPr/>
        </p:nvSpPr>
        <p:spPr>
          <a:xfrm>
            <a:off x="3232518" y="5624757"/>
            <a:ext cx="5285229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Competences and Responsibility</a:t>
            </a:r>
          </a:p>
        </p:txBody>
      </p:sp>
      <p:sp>
        <p:nvSpPr>
          <p:cNvPr id="25" name="Google Shape;563;p25">
            <a:extLst>
              <a:ext uri="{FF2B5EF4-FFF2-40B4-BE49-F238E27FC236}">
                <a16:creationId xmlns:a16="http://schemas.microsoft.com/office/drawing/2014/main" id="{BA737448-F384-46C6-7D2F-A153A947E3EF}"/>
              </a:ext>
            </a:extLst>
          </p:cNvPr>
          <p:cNvSpPr txBox="1"/>
          <p:nvPr/>
        </p:nvSpPr>
        <p:spPr>
          <a:xfrm>
            <a:off x="9721388" y="5588488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573;p25">
            <a:extLst>
              <a:ext uri="{FF2B5EF4-FFF2-40B4-BE49-F238E27FC236}">
                <a16:creationId xmlns:a16="http://schemas.microsoft.com/office/drawing/2014/main" id="{5216B367-9FEA-B18C-9F27-1F488653C7E4}"/>
              </a:ext>
            </a:extLst>
          </p:cNvPr>
          <p:cNvSpPr/>
          <p:nvPr/>
        </p:nvSpPr>
        <p:spPr>
          <a:xfrm>
            <a:off x="2763861" y="1269666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7" name="Google Shape;574;p25">
            <a:extLst>
              <a:ext uri="{FF2B5EF4-FFF2-40B4-BE49-F238E27FC236}">
                <a16:creationId xmlns:a16="http://schemas.microsoft.com/office/drawing/2014/main" id="{7F3F440D-4FB5-3512-74BB-33BA5263EE67}"/>
              </a:ext>
            </a:extLst>
          </p:cNvPr>
          <p:cNvSpPr/>
          <p:nvPr/>
        </p:nvSpPr>
        <p:spPr>
          <a:xfrm>
            <a:off x="6348184" y="1269936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8" name="Google Shape;575;p25">
            <a:extLst>
              <a:ext uri="{FF2B5EF4-FFF2-40B4-BE49-F238E27FC236}">
                <a16:creationId xmlns:a16="http://schemas.microsoft.com/office/drawing/2014/main" id="{B0F762A8-96E8-B5E3-1AF5-37788843519B}"/>
              </a:ext>
            </a:extLst>
          </p:cNvPr>
          <p:cNvSpPr/>
          <p:nvPr/>
        </p:nvSpPr>
        <p:spPr>
          <a:xfrm>
            <a:off x="9468214" y="1269666"/>
            <a:ext cx="45235" cy="998523"/>
          </a:xfrm>
          <a:custGeom>
            <a:avLst/>
            <a:gdLst/>
            <a:ahLst/>
            <a:cxnLst/>
            <a:rect l="l" t="t" r="r" b="b"/>
            <a:pathLst>
              <a:path w="739" h="16313" extrusionOk="0">
                <a:moveTo>
                  <a:pt x="0" y="1"/>
                </a:moveTo>
                <a:lnTo>
                  <a:pt x="0" y="16312"/>
                </a:lnTo>
                <a:lnTo>
                  <a:pt x="738" y="16312"/>
                </a:lnTo>
                <a:lnTo>
                  <a:pt x="738" y="1"/>
                </a:ln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576;p25">
            <a:extLst>
              <a:ext uri="{FF2B5EF4-FFF2-40B4-BE49-F238E27FC236}">
                <a16:creationId xmlns:a16="http://schemas.microsoft.com/office/drawing/2014/main" id="{7F364588-3E69-73B0-0EAB-6F9374EA6554}"/>
              </a:ext>
            </a:extLst>
          </p:cNvPr>
          <p:cNvSpPr/>
          <p:nvPr/>
        </p:nvSpPr>
        <p:spPr>
          <a:xfrm>
            <a:off x="1718805" y="1269666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4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7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1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1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7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4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4"/>
                  <a:pt x="9799" y="965"/>
                </a:cubicBezTo>
                <a:cubicBezTo>
                  <a:pt x="10133" y="1608"/>
                  <a:pt x="10359" y="2310"/>
                  <a:pt x="10359" y="2822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77;p25">
            <a:extLst>
              <a:ext uri="{FF2B5EF4-FFF2-40B4-BE49-F238E27FC236}">
                <a16:creationId xmlns:a16="http://schemas.microsoft.com/office/drawing/2014/main" id="{090598C6-D3ED-DC9A-DDFC-3D46505BD63E}"/>
              </a:ext>
            </a:extLst>
          </p:cNvPr>
          <p:cNvSpPr/>
          <p:nvPr/>
        </p:nvSpPr>
        <p:spPr>
          <a:xfrm>
            <a:off x="9582998" y="1269666"/>
            <a:ext cx="890608" cy="998523"/>
          </a:xfrm>
          <a:custGeom>
            <a:avLst/>
            <a:gdLst/>
            <a:ahLst/>
            <a:cxnLst/>
            <a:rect l="l" t="t" r="r" b="b"/>
            <a:pathLst>
              <a:path w="14550" h="16313" extrusionOk="0">
                <a:moveTo>
                  <a:pt x="1" y="1"/>
                </a:moveTo>
                <a:lnTo>
                  <a:pt x="1" y="16312"/>
                </a:lnTo>
                <a:lnTo>
                  <a:pt x="9156" y="16312"/>
                </a:lnTo>
                <a:lnTo>
                  <a:pt x="14550" y="8156"/>
                </a:lnTo>
                <a:lnTo>
                  <a:pt x="9156" y="1"/>
                </a:ln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78;p25">
            <a:extLst>
              <a:ext uri="{FF2B5EF4-FFF2-40B4-BE49-F238E27FC236}">
                <a16:creationId xmlns:a16="http://schemas.microsoft.com/office/drawing/2014/main" id="{FAE31465-456D-B03C-8626-C08514585EF0}"/>
              </a:ext>
            </a:extLst>
          </p:cNvPr>
          <p:cNvSpPr txBox="1"/>
          <p:nvPr/>
        </p:nvSpPr>
        <p:spPr>
          <a:xfrm>
            <a:off x="3232540" y="1541619"/>
            <a:ext cx="6003702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Integration into European Energy Market</a:t>
            </a:r>
          </a:p>
        </p:txBody>
      </p:sp>
      <p:sp>
        <p:nvSpPr>
          <p:cNvPr id="32" name="Google Shape;580;p25">
            <a:extLst>
              <a:ext uri="{FF2B5EF4-FFF2-40B4-BE49-F238E27FC236}">
                <a16:creationId xmlns:a16="http://schemas.microsoft.com/office/drawing/2014/main" id="{10A8B877-A256-2B75-48C2-73525BE27EDF}"/>
              </a:ext>
            </a:extLst>
          </p:cNvPr>
          <p:cNvSpPr txBox="1"/>
          <p:nvPr/>
        </p:nvSpPr>
        <p:spPr>
          <a:xfrm>
            <a:off x="9721388" y="1505497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12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D5C176-1C24-EC9B-1D31-F1CBD759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National Challenge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interaction of different competent bodies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E35A21-4224-7BFD-81A5-F161979BC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23" y="624235"/>
            <a:ext cx="348790" cy="322453"/>
          </a:xfrm>
          <a:prstGeom prst="roundRect">
            <a:avLst>
              <a:gd name="adj" fmla="val 8594"/>
            </a:avLst>
          </a:prstGeom>
          <a:solidFill>
            <a:srgbClr val="009BAC">
              <a:alpha val="45000"/>
            </a:srgbClr>
          </a:solidFill>
          <a:ln>
            <a:noFill/>
          </a:ln>
          <a:effectLst/>
        </p:spPr>
      </p:pic>
      <p:pic>
        <p:nvPicPr>
          <p:cNvPr id="6" name="Picture 6" descr="Image result for österreich flagge">
            <a:extLst>
              <a:ext uri="{FF2B5EF4-FFF2-40B4-BE49-F238E27FC236}">
                <a16:creationId xmlns:a16="http://schemas.microsoft.com/office/drawing/2014/main" id="{375C3E9B-2313-88DC-5130-A90F2BFF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03" y="768747"/>
            <a:ext cx="477846" cy="318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3DBC964-95F7-AF83-B5DB-6DBEB6597665}"/>
              </a:ext>
            </a:extLst>
          </p:cNvPr>
          <p:cNvSpPr txBox="1"/>
          <p:nvPr/>
        </p:nvSpPr>
        <p:spPr>
          <a:xfrm>
            <a:off x="5260673" y="1927371"/>
            <a:ext cx="26948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*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8617B54-E5C9-6FCA-4DDC-32B17112E343}"/>
              </a:ext>
            </a:extLst>
          </p:cNvPr>
          <p:cNvSpPr/>
          <p:nvPr/>
        </p:nvSpPr>
        <p:spPr>
          <a:xfrm>
            <a:off x="796743" y="3504116"/>
            <a:ext cx="10843752" cy="648000"/>
          </a:xfrm>
          <a:prstGeom prst="rect">
            <a:avLst/>
          </a:prstGeom>
          <a:solidFill>
            <a:srgbClr val="535C61">
              <a:alpha val="7843"/>
            </a:srgbClr>
          </a:solidFill>
          <a:ln>
            <a:solidFill>
              <a:srgbClr val="E9E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4D9D48"/>
              </a:solidFill>
            </a:endParaRPr>
          </a:p>
        </p:txBody>
      </p:sp>
      <p:sp>
        <p:nvSpPr>
          <p:cNvPr id="9" name="AutoShape 43">
            <a:extLst>
              <a:ext uri="{FF2B5EF4-FFF2-40B4-BE49-F238E27FC236}">
                <a16:creationId xmlns:a16="http://schemas.microsoft.com/office/drawing/2014/main" id="{C2DC94B6-EADF-63C0-88B3-B6A683ACA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86" y="1011797"/>
            <a:ext cx="2994109" cy="908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99AB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41F9B4D-E892-5331-3E32-02C785DF1315}"/>
              </a:ext>
            </a:extLst>
          </p:cNvPr>
          <p:cNvSpPr/>
          <p:nvPr/>
        </p:nvSpPr>
        <p:spPr>
          <a:xfrm>
            <a:off x="804291" y="5424024"/>
            <a:ext cx="10842127" cy="1092090"/>
          </a:xfrm>
          <a:prstGeom prst="rect">
            <a:avLst/>
          </a:prstGeom>
          <a:solidFill>
            <a:srgbClr val="535C61">
              <a:alpha val="21961"/>
            </a:srgbClr>
          </a:solidFill>
          <a:ln>
            <a:solidFill>
              <a:srgbClr val="E9E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1324482-971D-CB19-E080-C7E8C2553347}"/>
              </a:ext>
            </a:extLst>
          </p:cNvPr>
          <p:cNvSpPr/>
          <p:nvPr/>
        </p:nvSpPr>
        <p:spPr>
          <a:xfrm>
            <a:off x="791627" y="2317873"/>
            <a:ext cx="10843752" cy="1021404"/>
          </a:xfrm>
          <a:prstGeom prst="rect">
            <a:avLst/>
          </a:prstGeom>
          <a:solidFill>
            <a:srgbClr val="535C61">
              <a:alpha val="3137"/>
            </a:srgbClr>
          </a:solidFill>
          <a:ln>
            <a:solidFill>
              <a:srgbClr val="E9E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4D9D48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F53B811-C6C6-52F9-B818-E37048563E11}"/>
              </a:ext>
            </a:extLst>
          </p:cNvPr>
          <p:cNvGrpSpPr/>
          <p:nvPr/>
        </p:nvGrpSpPr>
        <p:grpSpPr>
          <a:xfrm>
            <a:off x="8297848" y="2462995"/>
            <a:ext cx="1260000" cy="828000"/>
            <a:chOff x="4404772" y="4570467"/>
            <a:chExt cx="1260000" cy="828000"/>
          </a:xfrm>
        </p:grpSpPr>
        <p:sp>
          <p:nvSpPr>
            <p:cNvPr id="14" name="AutoShape 43">
              <a:extLst>
                <a:ext uri="{FF2B5EF4-FFF2-40B4-BE49-F238E27FC236}">
                  <a16:creationId xmlns:a16="http://schemas.microsoft.com/office/drawing/2014/main" id="{8959F87D-0029-1BB7-010A-0F8B55511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772" y="4570467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5" name="Text Box 45">
              <a:extLst>
                <a:ext uri="{FF2B5EF4-FFF2-40B4-BE49-F238E27FC236}">
                  <a16:creationId xmlns:a16="http://schemas.microsoft.com/office/drawing/2014/main" id="{94406F2A-9F61-ECAB-37AD-AA6DAAE96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518" y="4688229"/>
              <a:ext cx="775479" cy="28654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de-DE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Initiatives by society and market</a:t>
              </a:r>
              <a:endParaRPr kumimoji="0" lang="en-GB" altLang="de-DE" sz="100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46DCA9F-5242-171C-F329-3EA6A0FF9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882" y="4820634"/>
              <a:ext cx="346003" cy="3460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18C92CA-D052-4A82-D3D9-50F82055D3AE}"/>
              </a:ext>
            </a:extLst>
          </p:cNvPr>
          <p:cNvGrpSpPr/>
          <p:nvPr/>
        </p:nvGrpSpPr>
        <p:grpSpPr>
          <a:xfrm>
            <a:off x="3224770" y="2462995"/>
            <a:ext cx="1482603" cy="828000"/>
            <a:chOff x="4371821" y="1677226"/>
            <a:chExt cx="1297278" cy="828000"/>
          </a:xfrm>
        </p:grpSpPr>
        <p:sp>
          <p:nvSpPr>
            <p:cNvPr id="18" name="AutoShape 43">
              <a:extLst>
                <a:ext uri="{FF2B5EF4-FFF2-40B4-BE49-F238E27FC236}">
                  <a16:creationId xmlns:a16="http://schemas.microsoft.com/office/drawing/2014/main" id="{2CDB71C0-00B5-C013-148E-ED31E777F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821" y="1677226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95BF0B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>
                <a:solidFill>
                  <a:srgbClr val="00B0F0"/>
                </a:solidFill>
              </a:endParaRPr>
            </a:p>
          </p:txBody>
        </p:sp>
        <p:sp>
          <p:nvSpPr>
            <p:cNvPr id="19" name="Text Box 45">
              <a:extLst>
                <a:ext uri="{FF2B5EF4-FFF2-40B4-BE49-F238E27FC236}">
                  <a16:creationId xmlns:a16="http://schemas.microsoft.com/office/drawing/2014/main" id="{946317EB-ED0F-8E5B-7A73-4B2DF2FA1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658" y="1770570"/>
              <a:ext cx="1038441" cy="5982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000" dirty="0">
                  <a:solidFill>
                    <a:srgbClr val="95BF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 subsidy scheme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900" dirty="0">
                  <a:solidFill>
                    <a:srgbClr val="95BF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(renewable </a:t>
              </a:r>
              <a:br>
                <a:rPr lang="en-GB" altLang="de-DE" sz="900" dirty="0">
                  <a:solidFill>
                    <a:srgbClr val="95BF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altLang="de-DE" sz="900" dirty="0">
                  <a:solidFill>
                    <a:srgbClr val="95BF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power </a:t>
              </a:r>
              <a:r>
                <a:rPr lang="en-GB" altLang="de-DE" sz="900" dirty="0" err="1">
                  <a:solidFill>
                    <a:srgbClr val="95BF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FiT</a:t>
              </a:r>
              <a:r>
                <a:rPr lang="en-GB" altLang="de-DE" sz="900" dirty="0">
                  <a:solidFill>
                    <a:srgbClr val="95BF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CE1F18C-C1E0-EC9B-197C-B903CCECE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265" y="1858607"/>
              <a:ext cx="371788" cy="360000"/>
            </a:xfrm>
            <a:prstGeom prst="rect">
              <a:avLst/>
            </a:prstGeom>
          </p:spPr>
        </p:pic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CDBAB943-3334-7962-B19D-2116DD6E60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5" t="24975" b="18458"/>
          <a:stretch/>
        </p:blipFill>
        <p:spPr>
          <a:xfrm>
            <a:off x="1276503" y="1148506"/>
            <a:ext cx="2314681" cy="759055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A4FE191-49A8-E091-6C58-3E85E5B3CD73}"/>
              </a:ext>
            </a:extLst>
          </p:cNvPr>
          <p:cNvCxnSpPr>
            <a:cxnSpLocks/>
          </p:cNvCxnSpPr>
          <p:nvPr/>
        </p:nvCxnSpPr>
        <p:spPr>
          <a:xfrm>
            <a:off x="4392269" y="1828023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5656824-E20F-0E07-FC2A-CB5D37B664BE}"/>
              </a:ext>
            </a:extLst>
          </p:cNvPr>
          <p:cNvCxnSpPr>
            <a:cxnSpLocks/>
          </p:cNvCxnSpPr>
          <p:nvPr/>
        </p:nvCxnSpPr>
        <p:spPr>
          <a:xfrm rot="5400000">
            <a:off x="5652603" y="2236336"/>
            <a:ext cx="28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B02649D-513C-A38F-F748-7F2F3E8CAD63}"/>
              </a:ext>
            </a:extLst>
          </p:cNvPr>
          <p:cNvCxnSpPr>
            <a:cxnSpLocks/>
          </p:cNvCxnSpPr>
          <p:nvPr/>
        </p:nvCxnSpPr>
        <p:spPr>
          <a:xfrm rot="5400000">
            <a:off x="3752519" y="2244589"/>
            <a:ext cx="28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C95DC7F-B20A-D884-D0C2-78375650E6A5}"/>
              </a:ext>
            </a:extLst>
          </p:cNvPr>
          <p:cNvCxnSpPr>
            <a:cxnSpLocks/>
          </p:cNvCxnSpPr>
          <p:nvPr/>
        </p:nvCxnSpPr>
        <p:spPr>
          <a:xfrm rot="5400000">
            <a:off x="7094756" y="2243956"/>
            <a:ext cx="28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2BA4366-0B7D-9A7C-C913-FE229F242848}"/>
              </a:ext>
            </a:extLst>
          </p:cNvPr>
          <p:cNvCxnSpPr>
            <a:cxnSpLocks/>
          </p:cNvCxnSpPr>
          <p:nvPr/>
        </p:nvCxnSpPr>
        <p:spPr>
          <a:xfrm rot="5400000">
            <a:off x="8662151" y="2243971"/>
            <a:ext cx="28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424AE47-13B0-F7D3-EA8F-A4C2D3FA5DF7}"/>
              </a:ext>
            </a:extLst>
          </p:cNvPr>
          <p:cNvCxnSpPr>
            <a:cxnSpLocks/>
          </p:cNvCxnSpPr>
          <p:nvPr/>
        </p:nvCxnSpPr>
        <p:spPr>
          <a:xfrm rot="5400000">
            <a:off x="10327659" y="2248626"/>
            <a:ext cx="28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401AEBE-098D-5C12-E6EF-A2A2845550A2}"/>
              </a:ext>
            </a:extLst>
          </p:cNvPr>
          <p:cNvSpPr txBox="1"/>
          <p:nvPr/>
        </p:nvSpPr>
        <p:spPr>
          <a:xfrm>
            <a:off x="3342216" y="6046201"/>
            <a:ext cx="1195020" cy="360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rgbClr val="95BF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099EAF"/>
                </a:solidFill>
              </a:rPr>
              <a:t>Biomethane Certificate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DD88703-A84D-6594-FAB7-2A472F249FCE}"/>
              </a:ext>
            </a:extLst>
          </p:cNvPr>
          <p:cNvSpPr txBox="1"/>
          <p:nvPr/>
        </p:nvSpPr>
        <p:spPr>
          <a:xfrm>
            <a:off x="5186751" y="6017865"/>
            <a:ext cx="121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66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Guarantee of Origin (GO)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F69737C-8FA4-B930-7192-9DC46144BA76}"/>
              </a:ext>
            </a:extLst>
          </p:cNvPr>
          <p:cNvSpPr txBox="1"/>
          <p:nvPr/>
        </p:nvSpPr>
        <p:spPr>
          <a:xfrm>
            <a:off x="8588420" y="5997944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99EAF"/>
                </a:solidFill>
              </a:rPr>
              <a:t>Biomethane </a:t>
            </a:r>
            <a:br>
              <a:rPr lang="en-GB" sz="1000" dirty="0">
                <a:solidFill>
                  <a:srgbClr val="099EAF"/>
                </a:solidFill>
              </a:rPr>
            </a:br>
            <a:r>
              <a:rPr lang="en-GB" sz="1000" dirty="0">
                <a:solidFill>
                  <a:srgbClr val="099EAF"/>
                </a:solidFill>
              </a:rPr>
              <a:t>Certificate</a:t>
            </a:r>
          </a:p>
        </p:txBody>
      </p:sp>
      <p:sp>
        <p:nvSpPr>
          <p:cNvPr id="32" name="AutoShape 43">
            <a:extLst>
              <a:ext uri="{FF2B5EF4-FFF2-40B4-BE49-F238E27FC236}">
                <a16:creationId xmlns:a16="http://schemas.microsoft.com/office/drawing/2014/main" id="{DF3713E6-2F60-28F0-2E03-62BB28F4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056" y="2458697"/>
            <a:ext cx="1270375" cy="81721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srgbClr val="00B0F0"/>
              </a:solidFill>
            </a:endParaRPr>
          </a:p>
        </p:txBody>
      </p:sp>
      <p:sp>
        <p:nvSpPr>
          <p:cNvPr id="33" name="Text Box 45">
            <a:extLst>
              <a:ext uri="{FF2B5EF4-FFF2-40B4-BE49-F238E27FC236}">
                <a16:creationId xmlns:a16="http://schemas.microsoft.com/office/drawing/2014/main" id="{9F1C6098-FC13-4298-D2EB-461A21CA0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437" y="2640574"/>
            <a:ext cx="828984" cy="47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de-DE" sz="1000" dirty="0">
                <a:solidFill>
                  <a:srgbClr val="0066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Consumer disclosure</a:t>
            </a:r>
            <a:endParaRPr kumimoji="0" lang="en-GB" altLang="de-DE" sz="1000" i="0" u="none" strike="noStrike" cap="none" normalizeH="0" baseline="0" dirty="0">
              <a:ln>
                <a:noFill/>
              </a:ln>
              <a:solidFill>
                <a:srgbClr val="0066A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F983000-B39B-5EA2-F61B-5AA3DE528352}"/>
              </a:ext>
            </a:extLst>
          </p:cNvPr>
          <p:cNvGrpSpPr/>
          <p:nvPr/>
        </p:nvGrpSpPr>
        <p:grpSpPr>
          <a:xfrm>
            <a:off x="6718826" y="2458696"/>
            <a:ext cx="1268328" cy="828000"/>
            <a:chOff x="4387562" y="3598728"/>
            <a:chExt cx="1268328" cy="828000"/>
          </a:xfrm>
        </p:grpSpPr>
        <p:sp>
          <p:nvSpPr>
            <p:cNvPr id="35" name="AutoShape 43">
              <a:extLst>
                <a:ext uri="{FF2B5EF4-FFF2-40B4-BE49-F238E27FC236}">
                  <a16:creationId xmlns:a16="http://schemas.microsoft.com/office/drawing/2014/main" id="{1F286274-C0D5-872E-4597-8B37322D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562" y="3598728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009AAB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>
                <a:solidFill>
                  <a:srgbClr val="00B0F0"/>
                </a:solidFill>
              </a:endParaRPr>
            </a:p>
          </p:txBody>
        </p:sp>
        <p:sp>
          <p:nvSpPr>
            <p:cNvPr id="36" name="Text Box 45">
              <a:extLst>
                <a:ext uri="{FF2B5EF4-FFF2-40B4-BE49-F238E27FC236}">
                  <a16:creationId xmlns:a16="http://schemas.microsoft.com/office/drawing/2014/main" id="{06B11A96-9D6D-B002-D289-031BCCBC0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3732" y="3741618"/>
              <a:ext cx="912158" cy="53666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000" dirty="0">
                  <a:solidFill>
                    <a:srgbClr val="009AA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Sustainable biofuels in transport</a:t>
              </a:r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6750CA0-88DA-8478-4D1F-C9215960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069" y="3817622"/>
              <a:ext cx="324000" cy="324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5214E819-2391-B888-0122-02A348B434DF}"/>
              </a:ext>
            </a:extLst>
          </p:cNvPr>
          <p:cNvSpPr txBox="1"/>
          <p:nvPr/>
        </p:nvSpPr>
        <p:spPr>
          <a:xfrm>
            <a:off x="6684098" y="5925310"/>
            <a:ext cx="1371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000" dirty="0">
                <a:solidFill>
                  <a:srgbClr val="009A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elNa </a:t>
            </a:r>
            <a:r>
              <a:rPr lang="en-GB" sz="1000" dirty="0">
                <a:solidFill>
                  <a:srgbClr val="009A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sustainability certification system</a:t>
            </a:r>
            <a:endParaRPr lang="de-AT" sz="1000" dirty="0">
              <a:solidFill>
                <a:srgbClr val="009A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78390812-A667-E3EA-D831-E41178073993}"/>
              </a:ext>
            </a:extLst>
          </p:cNvPr>
          <p:cNvCxnSpPr>
            <a:cxnSpLocks/>
          </p:cNvCxnSpPr>
          <p:nvPr/>
        </p:nvCxnSpPr>
        <p:spPr>
          <a:xfrm>
            <a:off x="5322999" y="1692309"/>
            <a:ext cx="0" cy="39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160DE5F-F85F-080A-4A23-A6F6B8FF9672}"/>
              </a:ext>
            </a:extLst>
          </p:cNvPr>
          <p:cNvCxnSpPr>
            <a:cxnSpLocks/>
          </p:cNvCxnSpPr>
          <p:nvPr/>
        </p:nvCxnSpPr>
        <p:spPr>
          <a:xfrm>
            <a:off x="3896519" y="2095213"/>
            <a:ext cx="6588000" cy="4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0B22F7F7-063E-BE2D-4F02-D1DD853F2BF1}"/>
              </a:ext>
            </a:extLst>
          </p:cNvPr>
          <p:cNvSpPr txBox="1"/>
          <p:nvPr/>
        </p:nvSpPr>
        <p:spPr>
          <a:xfrm>
            <a:off x="898651" y="2689339"/>
            <a:ext cx="170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</a:t>
            </a:r>
            <a:br>
              <a:rPr lang="en-GB" sz="1000" b="1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b="1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3EC309A-8C73-AC65-1D68-1820C5639065}"/>
              </a:ext>
            </a:extLst>
          </p:cNvPr>
          <p:cNvSpPr txBox="1"/>
          <p:nvPr/>
        </p:nvSpPr>
        <p:spPr>
          <a:xfrm>
            <a:off x="1288390" y="5840324"/>
            <a:ext cx="12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Evidence Documents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03BE455E-16A6-5422-C8B3-4300B29C1E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9" y="5838274"/>
            <a:ext cx="360000" cy="360000"/>
          </a:xfrm>
          <a:prstGeom prst="rect">
            <a:avLst/>
          </a:prstGeom>
        </p:spPr>
      </p:pic>
      <p:pic>
        <p:nvPicPr>
          <p:cNvPr id="44" name="Grafik 4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41C35026-4468-AB44-367F-13260CE52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23" y="1087213"/>
            <a:ext cx="1224000" cy="155089"/>
          </a:xfrm>
          <a:prstGeom prst="rect">
            <a:avLst/>
          </a:prstGeom>
        </p:spPr>
      </p:pic>
      <p:sp>
        <p:nvSpPr>
          <p:cNvPr id="45" name="AutoShape 43">
            <a:extLst>
              <a:ext uri="{FF2B5EF4-FFF2-40B4-BE49-F238E27FC236}">
                <a16:creationId xmlns:a16="http://schemas.microsoft.com/office/drawing/2014/main" id="{07076336-4046-72EA-2A53-4B93F8919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327" y="1611826"/>
            <a:ext cx="1558028" cy="294597"/>
          </a:xfrm>
          <a:prstGeom prst="roundRect">
            <a:avLst>
              <a:gd name="adj" fmla="val 16667"/>
            </a:avLst>
          </a:prstGeom>
          <a:solidFill>
            <a:srgbClr val="E5F5F5"/>
          </a:solidFill>
          <a:ln w="25400" algn="ctr">
            <a:solidFill>
              <a:srgbClr val="0099AB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6" name="Text Box 45">
            <a:extLst>
              <a:ext uri="{FF2B5EF4-FFF2-40B4-BE49-F238E27FC236}">
                <a16:creationId xmlns:a16="http://schemas.microsoft.com/office/drawing/2014/main" id="{599D6A28-270E-ADD8-EA21-45C8EE11C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574" y="1637866"/>
            <a:ext cx="1945824" cy="27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altLang="de-DE" sz="12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INTERFACES</a:t>
            </a:r>
            <a:endParaRPr kumimoji="0" lang="de-AT" altLang="de-DE" sz="1200" i="0" u="none" strike="noStrike" cap="none" normalizeH="0" baseline="0" dirty="0">
              <a:ln>
                <a:noFill/>
              </a:ln>
              <a:solidFill>
                <a:srgbClr val="0099A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FAFEA964-4A6E-F6A7-F654-38E396B1F95D}"/>
              </a:ext>
            </a:extLst>
          </p:cNvPr>
          <p:cNvSpPr/>
          <p:nvPr/>
        </p:nvSpPr>
        <p:spPr>
          <a:xfrm>
            <a:off x="802513" y="4262514"/>
            <a:ext cx="10852266" cy="1021404"/>
          </a:xfrm>
          <a:prstGeom prst="rect">
            <a:avLst/>
          </a:prstGeom>
          <a:solidFill>
            <a:srgbClr val="535C61">
              <a:alpha val="16078"/>
            </a:srgbClr>
          </a:solidFill>
          <a:ln>
            <a:solidFill>
              <a:srgbClr val="E9E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D0D0FD6-CEAC-1BC1-916E-34A9B3D244AC}"/>
              </a:ext>
            </a:extLst>
          </p:cNvPr>
          <p:cNvGrpSpPr/>
          <p:nvPr/>
        </p:nvGrpSpPr>
        <p:grpSpPr>
          <a:xfrm>
            <a:off x="8283391" y="4407636"/>
            <a:ext cx="1366719" cy="828000"/>
            <a:chOff x="4390315" y="4570467"/>
            <a:chExt cx="1366719" cy="828000"/>
          </a:xfrm>
        </p:grpSpPr>
        <p:sp>
          <p:nvSpPr>
            <p:cNvPr id="49" name="AutoShape 43">
              <a:extLst>
                <a:ext uri="{FF2B5EF4-FFF2-40B4-BE49-F238E27FC236}">
                  <a16:creationId xmlns:a16="http://schemas.microsoft.com/office/drawing/2014/main" id="{71C91585-FD32-E8B4-6DCE-15F1C967F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772" y="4570467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50" name="Text Box 45">
              <a:extLst>
                <a:ext uri="{FF2B5EF4-FFF2-40B4-BE49-F238E27FC236}">
                  <a16:creationId xmlns:a16="http://schemas.microsoft.com/office/drawing/2014/main" id="{D0EC78C1-8048-EA07-215B-4860D4BA4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315" y="5041946"/>
              <a:ext cx="1366719" cy="30811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de-DE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Biomethane Registry</a:t>
              </a:r>
              <a:endParaRPr kumimoji="0" lang="en-GB" altLang="de-DE" sz="100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62BD82D-2DC3-FE77-8443-A724C06F4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528" y="4614126"/>
              <a:ext cx="468000" cy="468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2" name="AutoShape 43">
            <a:extLst>
              <a:ext uri="{FF2B5EF4-FFF2-40B4-BE49-F238E27FC236}">
                <a16:creationId xmlns:a16="http://schemas.microsoft.com/office/drawing/2014/main" id="{FCF22B6B-58F7-2A33-449A-4EF8730AC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520" y="4407636"/>
            <a:ext cx="1939401" cy="828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95BF0B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srgbClr val="00B0F0"/>
              </a:solidFill>
            </a:endParaRPr>
          </a:p>
        </p:txBody>
      </p:sp>
      <p:sp>
        <p:nvSpPr>
          <p:cNvPr id="53" name="Text Box 45">
            <a:extLst>
              <a:ext uri="{FF2B5EF4-FFF2-40B4-BE49-F238E27FC236}">
                <a16:creationId xmlns:a16="http://schemas.microsoft.com/office/drawing/2014/main" id="{4B4426B6-657C-54A3-9CF7-EB8AFBD8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504" y="4855979"/>
            <a:ext cx="1511906" cy="33493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000" b="1" dirty="0">
                <a:solidFill>
                  <a:srgbClr val="95BF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Clearing agency for renewable power</a:t>
            </a:r>
          </a:p>
        </p:txBody>
      </p:sp>
      <p:sp>
        <p:nvSpPr>
          <p:cNvPr id="54" name="AutoShape 43">
            <a:extLst>
              <a:ext uri="{FF2B5EF4-FFF2-40B4-BE49-F238E27FC236}">
                <a16:creationId xmlns:a16="http://schemas.microsoft.com/office/drawing/2014/main" id="{633F9968-0901-72DC-90DC-EF372C64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1" y="4407636"/>
            <a:ext cx="1260000" cy="828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srgbClr val="00B0F0"/>
              </a:solidFill>
            </a:endParaRP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74DE0302-E281-1BBB-0DB0-9169274B3E2F}"/>
              </a:ext>
            </a:extLst>
          </p:cNvPr>
          <p:cNvGrpSpPr/>
          <p:nvPr/>
        </p:nvGrpSpPr>
        <p:grpSpPr>
          <a:xfrm>
            <a:off x="6718826" y="4403337"/>
            <a:ext cx="1341731" cy="828000"/>
            <a:chOff x="4387562" y="3598728"/>
            <a:chExt cx="1341731" cy="828000"/>
          </a:xfrm>
        </p:grpSpPr>
        <p:sp>
          <p:nvSpPr>
            <p:cNvPr id="56" name="AutoShape 43">
              <a:extLst>
                <a:ext uri="{FF2B5EF4-FFF2-40B4-BE49-F238E27FC236}">
                  <a16:creationId xmlns:a16="http://schemas.microsoft.com/office/drawing/2014/main" id="{77E15281-8B4B-0ED8-04B9-0E1BC601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562" y="3598728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009AAB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>
                <a:solidFill>
                  <a:srgbClr val="00B0F0"/>
                </a:solidFill>
              </a:endParaRPr>
            </a:p>
          </p:txBody>
        </p:sp>
        <p:sp>
          <p:nvSpPr>
            <p:cNvPr id="57" name="Text Box 45">
              <a:extLst>
                <a:ext uri="{FF2B5EF4-FFF2-40B4-BE49-F238E27FC236}">
                  <a16:creationId xmlns:a16="http://schemas.microsoft.com/office/drawing/2014/main" id="{D0FBA891-2F8A-4CC5-1C31-0D5972928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307" y="3866115"/>
              <a:ext cx="1333986" cy="542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000" b="1" dirty="0">
                  <a:solidFill>
                    <a:srgbClr val="009AA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Registry for sustainable biofuels</a:t>
              </a:r>
              <a:endParaRPr lang="en-GB" altLang="de-DE" sz="1000" dirty="0">
                <a:solidFill>
                  <a:srgbClr val="009A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9C5C9BD2-332B-488E-10D4-2B2C1AB81105}"/>
              </a:ext>
            </a:extLst>
          </p:cNvPr>
          <p:cNvSpPr txBox="1"/>
          <p:nvPr/>
        </p:nvSpPr>
        <p:spPr>
          <a:xfrm>
            <a:off x="898651" y="4633980"/>
            <a:ext cx="170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Competent Body </a:t>
            </a:r>
            <a:r>
              <a:rPr lang="en-GB" sz="100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(Application Registry)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209576AA-ABC8-E885-4A17-60F2BBD0A9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3" y="4626180"/>
            <a:ext cx="411980" cy="411980"/>
          </a:xfrm>
          <a:prstGeom prst="rect">
            <a:avLst/>
          </a:prstGeom>
        </p:spPr>
      </p:pic>
      <p:pic>
        <p:nvPicPr>
          <p:cNvPr id="60" name="Picture 2" descr="Image result for oeMAG">
            <a:extLst>
              <a:ext uri="{FF2B5EF4-FFF2-40B4-BE49-F238E27FC236}">
                <a16:creationId xmlns:a16="http://schemas.microsoft.com/office/drawing/2014/main" id="{12CE0B7F-EE97-41AC-580C-702B33AC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62" y="4611687"/>
            <a:ext cx="752392" cy="2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Image result for Rechnung icon">
            <a:extLst>
              <a:ext uri="{FF2B5EF4-FFF2-40B4-BE49-F238E27FC236}">
                <a16:creationId xmlns:a16="http://schemas.microsoft.com/office/drawing/2014/main" id="{F107C2B6-D2DA-FE81-8DE1-0F74C781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62" y="2632777"/>
            <a:ext cx="404950" cy="3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e control">
            <a:extLst>
              <a:ext uri="{FF2B5EF4-FFF2-40B4-BE49-F238E27FC236}">
                <a16:creationId xmlns:a16="http://schemas.microsoft.com/office/drawing/2014/main" id="{DB287C8C-2F4C-CBE0-C0A5-965175DF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9" y="4479612"/>
            <a:ext cx="471636" cy="33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45">
            <a:extLst>
              <a:ext uri="{FF2B5EF4-FFF2-40B4-BE49-F238E27FC236}">
                <a16:creationId xmlns:a16="http://schemas.microsoft.com/office/drawing/2014/main" id="{DDF26ACF-1FA5-BD80-9239-E1FEA450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751" y="4863691"/>
            <a:ext cx="1224680" cy="33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altLang="de-DE" sz="1000" b="1" dirty="0">
                <a:solidFill>
                  <a:srgbClr val="0066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Issuing Body</a:t>
            </a:r>
            <a:endParaRPr kumimoji="0" lang="de-AT" altLang="de-DE" sz="1000" i="0" u="none" strike="noStrike" cap="none" normalizeH="0" baseline="0" dirty="0">
              <a:ln>
                <a:noFill/>
              </a:ln>
              <a:solidFill>
                <a:srgbClr val="0066A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2" descr="C:\Users\Manu\Desktop\aktuelle Arbeiten\1 UBA\00_Heimarbeit\01_CorporateDesign_neu_2009\Logo\Umweltbundesamt_RGB_TL-links_dt.png">
            <a:extLst>
              <a:ext uri="{FF2B5EF4-FFF2-40B4-BE49-F238E27FC236}">
                <a16:creationId xmlns:a16="http://schemas.microsoft.com/office/drawing/2014/main" id="{77A2F1E2-4D07-60BE-B3E7-DFE24FCAC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3" t="9939"/>
          <a:stretch/>
        </p:blipFill>
        <p:spPr bwMode="auto">
          <a:xfrm>
            <a:off x="6848827" y="4546568"/>
            <a:ext cx="978315" cy="10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DEB03D1E-9123-6F33-376B-A8A7904ADF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36" y="5620432"/>
            <a:ext cx="360000" cy="360000"/>
          </a:xfrm>
          <a:prstGeom prst="rect">
            <a:avLst/>
          </a:prstGeom>
        </p:spPr>
      </p:pic>
      <p:sp>
        <p:nvSpPr>
          <p:cNvPr id="66" name="AutoShape 10">
            <a:extLst>
              <a:ext uri="{FF2B5EF4-FFF2-40B4-BE49-F238E27FC236}">
                <a16:creationId xmlns:a16="http://schemas.microsoft.com/office/drawing/2014/main" id="{D63934ED-F05F-1B21-1C6B-455C9362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962" y="5488033"/>
            <a:ext cx="1440000" cy="96407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99E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7" name="AutoShape 10">
            <a:extLst>
              <a:ext uri="{FF2B5EF4-FFF2-40B4-BE49-F238E27FC236}">
                <a16:creationId xmlns:a16="http://schemas.microsoft.com/office/drawing/2014/main" id="{C33E042E-9776-FF48-6064-772296F8F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73" y="5488033"/>
            <a:ext cx="1260000" cy="96407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66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68" name="Picture 2" descr="Image result for e control">
            <a:extLst>
              <a:ext uri="{FF2B5EF4-FFF2-40B4-BE49-F238E27FC236}">
                <a16:creationId xmlns:a16="http://schemas.microsoft.com/office/drawing/2014/main" id="{88F03FB0-A318-034E-314E-CD710730B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73"/>
          <a:stretch/>
        </p:blipFill>
        <p:spPr bwMode="auto">
          <a:xfrm>
            <a:off x="5576048" y="5655611"/>
            <a:ext cx="438305" cy="2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E42A926C-332C-9975-6BF3-4FB934CCE2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14" y="5576963"/>
            <a:ext cx="361386" cy="397042"/>
          </a:xfrm>
          <a:prstGeom prst="rect">
            <a:avLst/>
          </a:prstGeom>
        </p:spPr>
      </p:pic>
      <p:pic>
        <p:nvPicPr>
          <p:cNvPr id="70" name="Picture 1">
            <a:extLst>
              <a:ext uri="{FF2B5EF4-FFF2-40B4-BE49-F238E27FC236}">
                <a16:creationId xmlns:a16="http://schemas.microsoft.com/office/drawing/2014/main" id="{68CBCC54-A0EB-FB68-72EC-1E6443D0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37" y="5541676"/>
            <a:ext cx="402812" cy="41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AutoShape 10">
            <a:extLst>
              <a:ext uri="{FF2B5EF4-FFF2-40B4-BE49-F238E27FC236}">
                <a16:creationId xmlns:a16="http://schemas.microsoft.com/office/drawing/2014/main" id="{7A240C90-FD6C-08DB-D245-A37C11F76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621" y="5488033"/>
            <a:ext cx="1260000" cy="96407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9A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2" name="AutoShape 10">
            <a:extLst>
              <a:ext uri="{FF2B5EF4-FFF2-40B4-BE49-F238E27FC236}">
                <a16:creationId xmlns:a16="http://schemas.microsoft.com/office/drawing/2014/main" id="{87D9A9C2-11EB-7DF0-36E3-62C702DD1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443" y="5480386"/>
            <a:ext cx="1260000" cy="96407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99E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0D78E77C-6AFC-63E5-B037-83764D7F1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72" y="5592768"/>
            <a:ext cx="360000" cy="360000"/>
          </a:xfrm>
          <a:prstGeom prst="rect">
            <a:avLst/>
          </a:prstGeom>
        </p:spPr>
      </p:pic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DEC5619B-0E8E-15D1-AFCF-6DE0B145229B}"/>
              </a:ext>
            </a:extLst>
          </p:cNvPr>
          <p:cNvCxnSpPr>
            <a:cxnSpLocks/>
          </p:cNvCxnSpPr>
          <p:nvPr/>
        </p:nvCxnSpPr>
        <p:spPr>
          <a:xfrm rot="5400000">
            <a:off x="3857436" y="3427350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82B197A7-B6D8-1B07-00F7-E6FB72767329}"/>
              </a:ext>
            </a:extLst>
          </p:cNvPr>
          <p:cNvCxnSpPr>
            <a:cxnSpLocks/>
          </p:cNvCxnSpPr>
          <p:nvPr/>
        </p:nvCxnSpPr>
        <p:spPr>
          <a:xfrm rot="5400000">
            <a:off x="5680589" y="3427350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2BB3CADD-AA8C-7292-57FE-CFC64A7558F6}"/>
              </a:ext>
            </a:extLst>
          </p:cNvPr>
          <p:cNvCxnSpPr>
            <a:cxnSpLocks/>
          </p:cNvCxnSpPr>
          <p:nvPr/>
        </p:nvCxnSpPr>
        <p:spPr>
          <a:xfrm rot="5400000">
            <a:off x="7247984" y="3427365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0721F058-8070-B9D5-6B98-1B26D5AF2161}"/>
              </a:ext>
            </a:extLst>
          </p:cNvPr>
          <p:cNvCxnSpPr>
            <a:cxnSpLocks/>
          </p:cNvCxnSpPr>
          <p:nvPr/>
        </p:nvCxnSpPr>
        <p:spPr>
          <a:xfrm rot="5400000">
            <a:off x="8913492" y="3432020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70A3E0C3-8B1A-DF71-A267-6CC557171C09}"/>
              </a:ext>
            </a:extLst>
          </p:cNvPr>
          <p:cNvCxnSpPr>
            <a:cxnSpLocks/>
          </p:cNvCxnSpPr>
          <p:nvPr/>
        </p:nvCxnSpPr>
        <p:spPr>
          <a:xfrm flipV="1">
            <a:off x="5475399" y="1918861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342B6E8E-2C8E-15B6-2D6D-3701BF7AD582}"/>
              </a:ext>
            </a:extLst>
          </p:cNvPr>
          <p:cNvSpPr txBox="1"/>
          <p:nvPr/>
        </p:nvSpPr>
        <p:spPr>
          <a:xfrm>
            <a:off x="4386339" y="1603566"/>
            <a:ext cx="269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*</a:t>
            </a:r>
          </a:p>
        </p:txBody>
      </p:sp>
      <p:sp>
        <p:nvSpPr>
          <p:cNvPr id="81" name="Text Box 45">
            <a:extLst>
              <a:ext uri="{FF2B5EF4-FFF2-40B4-BE49-F238E27FC236}">
                <a16:creationId xmlns:a16="http://schemas.microsoft.com/office/drawing/2014/main" id="{59276C5A-A607-619E-04C2-79EEE1C9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919" y="1187602"/>
            <a:ext cx="1888508" cy="27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altLang="de-DE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incl. </a:t>
            </a:r>
            <a:r>
              <a:rPr lang="en-GB" altLang="de-DE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 balancing</a:t>
            </a:r>
            <a:endParaRPr kumimoji="0" lang="de-AT" altLang="de-DE" sz="800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15F2BACA-40AF-A349-0B0F-6CA9DF7D315D}"/>
              </a:ext>
            </a:extLst>
          </p:cNvPr>
          <p:cNvSpPr/>
          <p:nvPr/>
        </p:nvSpPr>
        <p:spPr>
          <a:xfrm>
            <a:off x="3582832" y="1151903"/>
            <a:ext cx="792000" cy="900942"/>
          </a:xfrm>
          <a:prstGeom prst="roundRect">
            <a:avLst/>
          </a:prstGeom>
          <a:solidFill>
            <a:srgbClr val="E5F5F5"/>
          </a:solidFill>
          <a:ln w="28575"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3" name="Grafik 82" descr="Ein Bild, das dunkel, schwarz enthält.&#10;&#10;Automatisch generierte Beschreibung">
            <a:extLst>
              <a:ext uri="{FF2B5EF4-FFF2-40B4-BE49-F238E27FC236}">
                <a16:creationId xmlns:a16="http://schemas.microsoft.com/office/drawing/2014/main" id="{91B0177B-E044-942C-97E9-0DA4A12A2C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97" y="1204054"/>
            <a:ext cx="360000" cy="3600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F125D083-69DB-7A39-F41D-C0CA58B38C3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44" y="1204054"/>
            <a:ext cx="360000" cy="360000"/>
          </a:xfrm>
          <a:prstGeom prst="rect">
            <a:avLst/>
          </a:prstGeom>
        </p:spPr>
      </p:pic>
      <p:sp>
        <p:nvSpPr>
          <p:cNvPr id="85" name="Textfeld 84">
            <a:extLst>
              <a:ext uri="{FF2B5EF4-FFF2-40B4-BE49-F238E27FC236}">
                <a16:creationId xmlns:a16="http://schemas.microsoft.com/office/drawing/2014/main" id="{41136630-1865-CC54-EC12-ADE036E3A139}"/>
              </a:ext>
            </a:extLst>
          </p:cNvPr>
          <p:cNvSpPr txBox="1"/>
          <p:nvPr/>
        </p:nvSpPr>
        <p:spPr>
          <a:xfrm>
            <a:off x="3562792" y="1633123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Biomethane </a:t>
            </a:r>
            <a:b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 </a:t>
            </a:r>
          </a:p>
        </p:txBody>
      </p: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21C00F9A-9DFF-41C3-5A4E-C7201167C309}"/>
              </a:ext>
            </a:extLst>
          </p:cNvPr>
          <p:cNvGrpSpPr/>
          <p:nvPr/>
        </p:nvGrpSpPr>
        <p:grpSpPr>
          <a:xfrm>
            <a:off x="8302964" y="3534938"/>
            <a:ext cx="1260000" cy="576000"/>
            <a:chOff x="4404772" y="4570467"/>
            <a:chExt cx="1260000" cy="828000"/>
          </a:xfrm>
        </p:grpSpPr>
        <p:sp>
          <p:nvSpPr>
            <p:cNvPr id="88" name="AutoShape 43">
              <a:extLst>
                <a:ext uri="{FF2B5EF4-FFF2-40B4-BE49-F238E27FC236}">
                  <a16:creationId xmlns:a16="http://schemas.microsoft.com/office/drawing/2014/main" id="{B8F16EF3-B620-0CC0-9967-F04F4F9B4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772" y="4570467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89" name="Text Box 45">
              <a:extLst>
                <a:ext uri="{FF2B5EF4-FFF2-40B4-BE49-F238E27FC236}">
                  <a16:creationId xmlns:a16="http://schemas.microsoft.com/office/drawing/2014/main" id="{F02876FF-4804-5AFF-ADD5-4876F1953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8402" y="4697040"/>
              <a:ext cx="775479" cy="66265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de-DE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voluntary basis</a:t>
              </a:r>
              <a:endParaRPr kumimoji="0" lang="en-GB" altLang="de-DE" sz="100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C3B3090C-F79E-02BE-CA5C-56EE96436F88}"/>
              </a:ext>
            </a:extLst>
          </p:cNvPr>
          <p:cNvGrpSpPr/>
          <p:nvPr/>
        </p:nvGrpSpPr>
        <p:grpSpPr>
          <a:xfrm>
            <a:off x="3229887" y="3534938"/>
            <a:ext cx="1440000" cy="576000"/>
            <a:chOff x="4371821" y="1677226"/>
            <a:chExt cx="1260000" cy="828000"/>
          </a:xfrm>
        </p:grpSpPr>
        <p:sp>
          <p:nvSpPr>
            <p:cNvPr id="91" name="AutoShape 43">
              <a:extLst>
                <a:ext uri="{FF2B5EF4-FFF2-40B4-BE49-F238E27FC236}">
                  <a16:creationId xmlns:a16="http://schemas.microsoft.com/office/drawing/2014/main" id="{A3403748-06C5-F1FE-7765-3DB3AC0C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821" y="1677226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95BF0B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>
                <a:solidFill>
                  <a:srgbClr val="00B0F0"/>
                </a:solidFill>
              </a:endParaRPr>
            </a:p>
          </p:txBody>
        </p:sp>
        <p:sp>
          <p:nvSpPr>
            <p:cNvPr id="92" name="Text Box 45">
              <a:extLst>
                <a:ext uri="{FF2B5EF4-FFF2-40B4-BE49-F238E27FC236}">
                  <a16:creationId xmlns:a16="http://schemas.microsoft.com/office/drawing/2014/main" id="{EF4DD053-03F5-15FB-9E73-EB97980A3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203" y="1810852"/>
              <a:ext cx="1237385" cy="55164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de-DE" sz="1000" dirty="0">
                  <a:solidFill>
                    <a:srgbClr val="95BF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ÖSG 2012; Renewable Electricity Act</a:t>
              </a:r>
            </a:p>
          </p:txBody>
        </p:sp>
      </p:grpSp>
      <p:sp>
        <p:nvSpPr>
          <p:cNvPr id="93" name="AutoShape 43">
            <a:extLst>
              <a:ext uri="{FF2B5EF4-FFF2-40B4-BE49-F238E27FC236}">
                <a16:creationId xmlns:a16="http://schemas.microsoft.com/office/drawing/2014/main" id="{CE04EEA7-545F-B8F6-61C8-700E7C826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172" y="3540165"/>
            <a:ext cx="1270375" cy="576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srgbClr val="00B0F0"/>
              </a:solidFill>
            </a:endParaRPr>
          </a:p>
        </p:txBody>
      </p:sp>
      <p:sp>
        <p:nvSpPr>
          <p:cNvPr id="94" name="Text Box 45">
            <a:extLst>
              <a:ext uri="{FF2B5EF4-FFF2-40B4-BE49-F238E27FC236}">
                <a16:creationId xmlns:a16="http://schemas.microsoft.com/office/drawing/2014/main" id="{92B9DC5E-3006-BA7B-B4BF-F04DFE743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901" y="3554758"/>
            <a:ext cx="1279443" cy="47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altLang="de-DE" sz="1000" dirty="0">
                <a:solidFill>
                  <a:srgbClr val="0066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II Art 19, </a:t>
            </a:r>
            <a:br>
              <a:rPr lang="de-AT" altLang="de-DE" sz="1000" dirty="0">
                <a:solidFill>
                  <a:srgbClr val="0066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altLang="de-DE" sz="1000" dirty="0">
                <a:solidFill>
                  <a:srgbClr val="0066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(AT: Art 130 GWG 2011, G-</a:t>
            </a:r>
            <a:r>
              <a:rPr lang="de-AT" altLang="de-DE" sz="1000" dirty="0" err="1">
                <a:solidFill>
                  <a:srgbClr val="0066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KenV</a:t>
            </a:r>
            <a:r>
              <a:rPr lang="de-AT" altLang="de-DE" sz="1000" dirty="0">
                <a:solidFill>
                  <a:srgbClr val="0066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2019)</a:t>
            </a:r>
            <a:endParaRPr kumimoji="0" lang="de-AT" altLang="de-DE" sz="1000" i="0" u="none" strike="noStrike" cap="none" normalizeH="0" baseline="0" dirty="0">
              <a:ln>
                <a:noFill/>
              </a:ln>
              <a:solidFill>
                <a:srgbClr val="0066A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45BECF59-595E-3D46-5E68-F0C4FB90AF7D}"/>
              </a:ext>
            </a:extLst>
          </p:cNvPr>
          <p:cNvGrpSpPr/>
          <p:nvPr/>
        </p:nvGrpSpPr>
        <p:grpSpPr>
          <a:xfrm>
            <a:off x="6699529" y="3530639"/>
            <a:ext cx="1313814" cy="576000"/>
            <a:chOff x="4363149" y="3598728"/>
            <a:chExt cx="1313814" cy="828000"/>
          </a:xfrm>
        </p:grpSpPr>
        <p:sp>
          <p:nvSpPr>
            <p:cNvPr id="96" name="AutoShape 43">
              <a:extLst>
                <a:ext uri="{FF2B5EF4-FFF2-40B4-BE49-F238E27FC236}">
                  <a16:creationId xmlns:a16="http://schemas.microsoft.com/office/drawing/2014/main" id="{35A95490-3808-C2FA-D324-4C2497BA5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562" y="3598728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009AAB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>
                <a:solidFill>
                  <a:srgbClr val="00B0F0"/>
                </a:solidFill>
              </a:endParaRPr>
            </a:p>
          </p:txBody>
        </p:sp>
        <p:sp>
          <p:nvSpPr>
            <p:cNvPr id="97" name="Text Box 45">
              <a:extLst>
                <a:ext uri="{FF2B5EF4-FFF2-40B4-BE49-F238E27FC236}">
                  <a16:creationId xmlns:a16="http://schemas.microsoft.com/office/drawing/2014/main" id="{5442F0DD-A16A-4658-9F80-4F998EFB0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149" y="3739165"/>
              <a:ext cx="1313814" cy="53666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000" i="0" u="none" strike="noStrike" cap="none" normalizeH="0" baseline="0" dirty="0">
                  <a:ln>
                    <a:noFill/>
                  </a:ln>
                  <a:solidFill>
                    <a:srgbClr val="009AAB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FQD (AT: KVO 2012),</a:t>
              </a:r>
              <a:br>
                <a:rPr kumimoji="0" lang="de-AT" altLang="de-DE" sz="1000" i="0" u="none" strike="noStrike" cap="none" normalizeH="0" baseline="0" dirty="0">
                  <a:ln>
                    <a:noFill/>
                  </a:ln>
                  <a:solidFill>
                    <a:srgbClr val="009AAB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de-AT" altLang="de-DE" sz="1000" i="0" u="none" strike="noStrike" cap="none" normalizeH="0" baseline="0" dirty="0">
                  <a:ln>
                    <a:noFill/>
                  </a:ln>
                  <a:solidFill>
                    <a:srgbClr val="009AAB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RED II (Art 25-30)</a:t>
              </a:r>
            </a:p>
          </p:txBody>
        </p:sp>
      </p:grpSp>
      <p:sp>
        <p:nvSpPr>
          <p:cNvPr id="98" name="Textfeld 97">
            <a:extLst>
              <a:ext uri="{FF2B5EF4-FFF2-40B4-BE49-F238E27FC236}">
                <a16:creationId xmlns:a16="http://schemas.microsoft.com/office/drawing/2014/main" id="{AF106C3D-B695-1D8B-65C8-BE377DC6FF5F}"/>
              </a:ext>
            </a:extLst>
          </p:cNvPr>
          <p:cNvSpPr txBox="1"/>
          <p:nvPr/>
        </p:nvSpPr>
        <p:spPr>
          <a:xfrm>
            <a:off x="915227" y="3694856"/>
            <a:ext cx="1707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000" b="1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Framework</a:t>
            </a:r>
          </a:p>
        </p:txBody>
      </p: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A350FB7C-1E36-DF6B-A838-18E8A8FD62DB}"/>
              </a:ext>
            </a:extLst>
          </p:cNvPr>
          <p:cNvCxnSpPr>
            <a:cxnSpLocks/>
          </p:cNvCxnSpPr>
          <p:nvPr/>
        </p:nvCxnSpPr>
        <p:spPr>
          <a:xfrm rot="5400000">
            <a:off x="3859004" y="4220573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47D941C-2513-846A-B57F-1B4A30F56219}"/>
              </a:ext>
            </a:extLst>
          </p:cNvPr>
          <p:cNvCxnSpPr>
            <a:cxnSpLocks/>
          </p:cNvCxnSpPr>
          <p:nvPr/>
        </p:nvCxnSpPr>
        <p:spPr>
          <a:xfrm rot="5400000">
            <a:off x="5682157" y="4220573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B7520563-D1A2-727F-7DB2-975F093D8547}"/>
              </a:ext>
            </a:extLst>
          </p:cNvPr>
          <p:cNvCxnSpPr>
            <a:cxnSpLocks/>
          </p:cNvCxnSpPr>
          <p:nvPr/>
        </p:nvCxnSpPr>
        <p:spPr>
          <a:xfrm rot="5400000">
            <a:off x="7249552" y="4220588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EFA20A69-3727-CE81-309C-79F7848B7D94}"/>
              </a:ext>
            </a:extLst>
          </p:cNvPr>
          <p:cNvCxnSpPr>
            <a:cxnSpLocks/>
          </p:cNvCxnSpPr>
          <p:nvPr/>
        </p:nvCxnSpPr>
        <p:spPr>
          <a:xfrm rot="5400000">
            <a:off x="8915060" y="4225243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1019A648-9C1A-C437-C25D-F68BCFB5CE63}"/>
              </a:ext>
            </a:extLst>
          </p:cNvPr>
          <p:cNvCxnSpPr>
            <a:cxnSpLocks/>
          </p:cNvCxnSpPr>
          <p:nvPr/>
        </p:nvCxnSpPr>
        <p:spPr>
          <a:xfrm rot="5400000">
            <a:off x="3860574" y="5372410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BEE4B570-D656-C33D-C756-E29D21835E7C}"/>
              </a:ext>
            </a:extLst>
          </p:cNvPr>
          <p:cNvCxnSpPr>
            <a:cxnSpLocks/>
          </p:cNvCxnSpPr>
          <p:nvPr/>
        </p:nvCxnSpPr>
        <p:spPr>
          <a:xfrm rot="5400000">
            <a:off x="5683727" y="5372410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>
            <a:extLst>
              <a:ext uri="{FF2B5EF4-FFF2-40B4-BE49-F238E27FC236}">
                <a16:creationId xmlns:a16="http://schemas.microsoft.com/office/drawing/2014/main" id="{EAC0968B-0510-97A8-8DF7-350267EDC2F8}"/>
              </a:ext>
            </a:extLst>
          </p:cNvPr>
          <p:cNvCxnSpPr>
            <a:cxnSpLocks/>
          </p:cNvCxnSpPr>
          <p:nvPr/>
        </p:nvCxnSpPr>
        <p:spPr>
          <a:xfrm rot="5400000">
            <a:off x="7251122" y="5372425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9842437C-3D43-6AEC-8542-AA12802FD8A1}"/>
              </a:ext>
            </a:extLst>
          </p:cNvPr>
          <p:cNvCxnSpPr>
            <a:cxnSpLocks/>
          </p:cNvCxnSpPr>
          <p:nvPr/>
        </p:nvCxnSpPr>
        <p:spPr>
          <a:xfrm rot="5400000">
            <a:off x="8916630" y="5377080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>
            <a:extLst>
              <a:ext uri="{FF2B5EF4-FFF2-40B4-BE49-F238E27FC236}">
                <a16:creationId xmlns:a16="http://schemas.microsoft.com/office/drawing/2014/main" id="{39200571-5600-D1FD-BD63-03B454834631}"/>
              </a:ext>
            </a:extLst>
          </p:cNvPr>
          <p:cNvSpPr txBox="1"/>
          <p:nvPr/>
        </p:nvSpPr>
        <p:spPr>
          <a:xfrm>
            <a:off x="782576" y="3622990"/>
            <a:ext cx="38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9A19DAF9-59AA-AE73-B4E6-D4A7902007A9}"/>
              </a:ext>
            </a:extLst>
          </p:cNvPr>
          <p:cNvGrpSpPr/>
          <p:nvPr/>
        </p:nvGrpSpPr>
        <p:grpSpPr>
          <a:xfrm>
            <a:off x="9741956" y="2458695"/>
            <a:ext cx="1432892" cy="3947505"/>
            <a:chOff x="4371821" y="1677226"/>
            <a:chExt cx="1287767" cy="828000"/>
          </a:xfrm>
        </p:grpSpPr>
        <p:sp>
          <p:nvSpPr>
            <p:cNvPr id="109" name="AutoShape 43">
              <a:extLst>
                <a:ext uri="{FF2B5EF4-FFF2-40B4-BE49-F238E27FC236}">
                  <a16:creationId xmlns:a16="http://schemas.microsoft.com/office/drawing/2014/main" id="{AEEDE3BC-B912-DB12-A7C0-349322893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821" y="1677226"/>
              <a:ext cx="1260000" cy="8280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>
                <a:solidFill>
                  <a:srgbClr val="00B0F0"/>
                </a:solidFill>
              </a:endParaRPr>
            </a:p>
          </p:txBody>
        </p:sp>
        <p:sp>
          <p:nvSpPr>
            <p:cNvPr id="110" name="Text Box 45">
              <a:extLst>
                <a:ext uri="{FF2B5EF4-FFF2-40B4-BE49-F238E27FC236}">
                  <a16:creationId xmlns:a16="http://schemas.microsoft.com/office/drawing/2014/main" id="{0A4B6530-0B9D-EA4C-00DF-53D60BA08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677" y="1690911"/>
              <a:ext cx="1254911" cy="77954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GB" altLang="de-DE" sz="100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applications (chem. Industry)</a:t>
              </a: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GB" altLang="de-DE" sz="100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legislative acts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00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(AT: EAG, SteuerreformG2020)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endParaRPr lang="en-GB" altLang="de-DE" sz="1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endParaRPr lang="en-GB" altLang="de-DE" sz="1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GB" altLang="de-DE" sz="100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‘New’ technologies (PtG)</a:t>
              </a: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GB" altLang="de-DE" sz="100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‘New’ energy carriers (Hydrogen, Propane)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endParaRPr kumimoji="0" lang="en-GB" altLang="de-DE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lang="en-GB" altLang="de-DE" sz="1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GB" altLang="de-DE" sz="10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Challenges Ahead </a:t>
              </a:r>
              <a:r>
                <a:rPr lang="en-GB" altLang="de-DE" sz="100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(covered via </a:t>
              </a:r>
              <a:br>
                <a:rPr lang="en-GB" altLang="de-DE" sz="100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altLang="de-DE" sz="100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versatile CoO and secure Interfaces)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en-GB" altLang="de-DE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en-GB" altLang="de-DE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lang="en-GB" altLang="de-DE" sz="1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1" name="Grafik 110">
            <a:extLst>
              <a:ext uri="{FF2B5EF4-FFF2-40B4-BE49-F238E27FC236}">
                <a16:creationId xmlns:a16="http://schemas.microsoft.com/office/drawing/2014/main" id="{7AFBA067-E00B-CFA0-61B0-8599FE76875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7" y="2616548"/>
            <a:ext cx="432000" cy="432000"/>
          </a:xfrm>
          <a:prstGeom prst="rect">
            <a:avLst/>
          </a:prstGeom>
        </p:spPr>
      </p:pic>
      <p:sp>
        <p:nvSpPr>
          <p:cNvPr id="112" name="Text Box 45">
            <a:extLst>
              <a:ext uri="{FF2B5EF4-FFF2-40B4-BE49-F238E27FC236}">
                <a16:creationId xmlns:a16="http://schemas.microsoft.com/office/drawing/2014/main" id="{9740ED93-785F-CC46-F2FB-595B1B831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222" y="1017330"/>
            <a:ext cx="1945824" cy="27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altLang="de-DE" sz="12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Registry</a:t>
            </a:r>
            <a:endParaRPr kumimoji="0" lang="de-AT" altLang="de-DE" sz="1200" i="0" u="none" strike="noStrike" cap="none" normalizeH="0" baseline="0" dirty="0">
              <a:ln>
                <a:noFill/>
              </a:ln>
              <a:solidFill>
                <a:srgbClr val="0099A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3" name="Grafik 112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77499CE8-0845-9A30-5576-9AA1EB34E8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26" y="4453058"/>
            <a:ext cx="1224000" cy="155089"/>
          </a:xfrm>
          <a:prstGeom prst="rect">
            <a:avLst/>
          </a:prstGeom>
        </p:spPr>
      </p:pic>
      <p:sp>
        <p:nvSpPr>
          <p:cNvPr id="114" name="Text Box 45">
            <a:extLst>
              <a:ext uri="{FF2B5EF4-FFF2-40B4-BE49-F238E27FC236}">
                <a16:creationId xmlns:a16="http://schemas.microsoft.com/office/drawing/2014/main" id="{47B5966C-E587-9F12-B23D-7F75E857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870" y="4569475"/>
            <a:ext cx="1266806" cy="33493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000" b="1" dirty="0">
                <a:solidFill>
                  <a:srgbClr val="099E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Biomethane Registry</a:t>
            </a:r>
          </a:p>
        </p:txBody>
      </p:sp>
    </p:spTree>
    <p:extLst>
      <p:ext uri="{BB962C8B-B14F-4D97-AF65-F5344CB8AC3E}">
        <p14:creationId xmlns:p14="http://schemas.microsoft.com/office/powerpoint/2010/main" val="18289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  <p:bldP spid="29" grpId="0"/>
      <p:bldP spid="30" grpId="0"/>
      <p:bldP spid="31" grpId="0"/>
      <p:bldP spid="32" grpId="0" animBg="1"/>
      <p:bldP spid="33" grpId="0"/>
      <p:bldP spid="38" grpId="0"/>
      <p:bldP spid="41" grpId="0"/>
      <p:bldP spid="42" grpId="0"/>
      <p:bldP spid="45" grpId="0" animBg="1"/>
      <p:bldP spid="46" grpId="0"/>
      <p:bldP spid="47" grpId="0" animBg="1"/>
      <p:bldP spid="52" grpId="0" animBg="1"/>
      <p:bldP spid="53" grpId="0"/>
      <p:bldP spid="54" grpId="0" animBg="1"/>
      <p:bldP spid="58" grpId="0"/>
      <p:bldP spid="63" grpId="0"/>
      <p:bldP spid="66" grpId="0" animBg="1"/>
      <p:bldP spid="67" grpId="0" animBg="1"/>
      <p:bldP spid="71" grpId="0" animBg="1"/>
      <p:bldP spid="72" grpId="0" animBg="1"/>
      <p:bldP spid="80" grpId="0"/>
      <p:bldP spid="81" grpId="0"/>
      <p:bldP spid="82" grpId="0" animBg="1"/>
      <p:bldP spid="85" grpId="0"/>
      <p:bldP spid="93" grpId="0" animBg="1"/>
      <p:bldP spid="94" grpId="0"/>
      <p:bldP spid="98" grpId="0"/>
      <p:bldP spid="107" grpId="0"/>
      <p:bldP spid="112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AF0652AF-2F0B-42E9-6850-53FB615837A1}"/>
              </a:ext>
            </a:extLst>
          </p:cNvPr>
          <p:cNvGrpSpPr/>
          <p:nvPr/>
        </p:nvGrpSpPr>
        <p:grpSpPr>
          <a:xfrm>
            <a:off x="3615221" y="1474590"/>
            <a:ext cx="6551820" cy="554060"/>
            <a:chOff x="3615221" y="1474590"/>
            <a:chExt cx="6551820" cy="554060"/>
          </a:xfrm>
        </p:grpSpPr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F42BF4B8-345B-DC38-345E-42B277655C90}"/>
                </a:ext>
              </a:extLst>
            </p:cNvPr>
            <p:cNvCxnSpPr>
              <a:cxnSpLocks/>
              <a:stCxn id="13" idx="2"/>
              <a:endCxn id="11" idx="0"/>
            </p:cNvCxnSpPr>
            <p:nvPr/>
          </p:nvCxnSpPr>
          <p:spPr>
            <a:xfrm flipH="1">
              <a:off x="6486257" y="1722052"/>
              <a:ext cx="809749" cy="2162"/>
            </a:xfrm>
            <a:prstGeom prst="straightConnector1">
              <a:avLst/>
            </a:prstGeom>
            <a:ln w="28575">
              <a:solidFill>
                <a:srgbClr val="0099A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7869DD9-D422-762C-7B33-4B46C4AF59FD}"/>
                </a:ext>
              </a:extLst>
            </p:cNvPr>
            <p:cNvSpPr txBox="1"/>
            <p:nvPr/>
          </p:nvSpPr>
          <p:spPr>
            <a:xfrm>
              <a:off x="3615221" y="1625231"/>
              <a:ext cx="2871035" cy="296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99AB"/>
                  </a:solidFill>
                </a:rPr>
                <a:t>Competent body A </a:t>
              </a:r>
            </a:p>
          </p:txBody>
        </p:sp>
        <p:sp>
          <p:nvSpPr>
            <p:cNvPr id="11" name="Rechteck: obere Ecken abgeschnitten 10">
              <a:extLst>
                <a:ext uri="{FF2B5EF4-FFF2-40B4-BE49-F238E27FC236}">
                  <a16:creationId xmlns:a16="http://schemas.microsoft.com/office/drawing/2014/main" id="{B058EA5E-B978-DDE5-B387-A99D37B71C5F}"/>
                </a:ext>
              </a:extLst>
            </p:cNvPr>
            <p:cNvSpPr/>
            <p:nvPr/>
          </p:nvSpPr>
          <p:spPr>
            <a:xfrm>
              <a:off x="3615223" y="1476754"/>
              <a:ext cx="2871034" cy="494920"/>
            </a:xfrm>
            <a:prstGeom prst="snip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rgbClr val="009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1CF44B5-82DA-D266-4E3A-2C19BE6A828F}"/>
                </a:ext>
              </a:extLst>
            </p:cNvPr>
            <p:cNvSpPr txBox="1"/>
            <p:nvPr/>
          </p:nvSpPr>
          <p:spPr>
            <a:xfrm>
              <a:off x="7273264" y="1654230"/>
              <a:ext cx="2893777" cy="296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99AB"/>
                  </a:solidFill>
                </a:rPr>
                <a:t>Competent body B </a:t>
              </a:r>
            </a:p>
          </p:txBody>
        </p:sp>
        <p:sp>
          <p:nvSpPr>
            <p:cNvPr id="13" name="Rechteck: obere Ecken abgeschnitten 12">
              <a:extLst>
                <a:ext uri="{FF2B5EF4-FFF2-40B4-BE49-F238E27FC236}">
                  <a16:creationId xmlns:a16="http://schemas.microsoft.com/office/drawing/2014/main" id="{F8B16DFA-2E17-F7BF-716D-6E432D4CDB19}"/>
                </a:ext>
              </a:extLst>
            </p:cNvPr>
            <p:cNvSpPr/>
            <p:nvPr/>
          </p:nvSpPr>
          <p:spPr>
            <a:xfrm>
              <a:off x="7296006" y="1474590"/>
              <a:ext cx="2871035" cy="494923"/>
            </a:xfrm>
            <a:prstGeom prst="snip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rgbClr val="009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CAA49CD-6CD5-2BBF-73EE-B01C37C0A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557" y="1763979"/>
              <a:ext cx="267053" cy="264671"/>
            </a:xfrm>
            <a:prstGeom prst="roundRect">
              <a:avLst>
                <a:gd name="adj" fmla="val 8594"/>
              </a:avLst>
            </a:prstGeom>
            <a:solidFill>
              <a:srgbClr val="009BAC">
                <a:alpha val="45000"/>
              </a:srgbClr>
            </a:solidFill>
            <a:ln>
              <a:noFill/>
            </a:ln>
            <a:effectLst/>
          </p:spPr>
        </p:pic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2D0588A5-B609-381A-9B86-B4BDABA7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EU Challenge</a:t>
            </a:r>
            <a:br>
              <a:rPr lang="en-GB" dirty="0"/>
            </a:br>
            <a:r>
              <a:rPr lang="en-GB" dirty="0"/>
              <a:t>Interaction of different competent bodies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6E8E0B-B8A3-48D9-7218-F0BF583C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29" y="4525037"/>
            <a:ext cx="1687414" cy="48035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512937-2399-6183-A52D-CFF2799D5256}"/>
              </a:ext>
            </a:extLst>
          </p:cNvPr>
          <p:cNvSpPr txBox="1"/>
          <p:nvPr/>
        </p:nvSpPr>
        <p:spPr>
          <a:xfrm>
            <a:off x="634466" y="1602650"/>
            <a:ext cx="179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595959"/>
                </a:solidFill>
              </a:rPr>
              <a:t>COUNTRY 1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0C9F224-6C9B-64D8-4926-4B236141D624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5050740" y="1971674"/>
            <a:ext cx="0" cy="139188"/>
          </a:xfrm>
          <a:prstGeom prst="straightConnector1">
            <a:avLst/>
          </a:prstGeom>
          <a:ln w="12700">
            <a:solidFill>
              <a:srgbClr val="0099A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0FC4E4F-5A08-36D4-53A9-4F8D36ECDFFB}"/>
              </a:ext>
            </a:extLst>
          </p:cNvPr>
          <p:cNvGrpSpPr/>
          <p:nvPr/>
        </p:nvGrpSpPr>
        <p:grpSpPr>
          <a:xfrm>
            <a:off x="5308312" y="2324319"/>
            <a:ext cx="3170936" cy="367323"/>
            <a:chOff x="5184487" y="2019519"/>
            <a:chExt cx="3170936" cy="367323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3DC4AF15-52EB-F854-A3CF-183BCCC36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487" y="2019519"/>
              <a:ext cx="3170936" cy="304432"/>
            </a:xfrm>
            <a:prstGeom prst="roundRect">
              <a:avLst>
                <a:gd name="adj" fmla="val 16667"/>
              </a:avLst>
            </a:prstGeom>
            <a:solidFill>
              <a:srgbClr val="E5F5F5"/>
            </a:solidFill>
            <a:ln w="25400" algn="ctr">
              <a:solidFill>
                <a:srgbClr val="0099AB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E6F21B5B-3EF9-8349-D777-386C2C408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2209" y="2058337"/>
              <a:ext cx="3093213" cy="328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altLang="de-DE" sz="1200" b="1" dirty="0">
                  <a:solidFill>
                    <a:srgbClr val="0099A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INTERFACES</a:t>
              </a:r>
              <a:endParaRPr kumimoji="0" lang="de-AT" altLang="de-DE" sz="1200" i="0" u="none" strike="noStrike" cap="none" normalizeH="0" baseline="0" dirty="0">
                <a:ln>
                  <a:noFill/>
                </a:ln>
                <a:solidFill>
                  <a:srgbClr val="0099A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F615CCE-3ACA-0658-87F1-7AD69C10C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52" y="2042348"/>
              <a:ext cx="267053" cy="246888"/>
            </a:xfrm>
            <a:prstGeom prst="roundRect">
              <a:avLst>
                <a:gd name="adj" fmla="val 8594"/>
              </a:avLst>
            </a:prstGeom>
            <a:solidFill>
              <a:srgbClr val="009BAC">
                <a:alpha val="45000"/>
              </a:srgbClr>
            </a:solidFill>
            <a:ln>
              <a:noFill/>
            </a:ln>
            <a:effectLst/>
          </p:spPr>
        </p:pic>
      </p:grp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0DE23C97-C21A-32AA-20D2-DC9AE8DAAD47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8731524" y="1969513"/>
            <a:ext cx="0" cy="139333"/>
          </a:xfrm>
          <a:prstGeom prst="straightConnector1">
            <a:avLst/>
          </a:prstGeom>
          <a:ln w="12700">
            <a:solidFill>
              <a:srgbClr val="0099A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0645DB4-C13A-EB04-05A3-5AA293776CDB}"/>
              </a:ext>
            </a:extLst>
          </p:cNvPr>
          <p:cNvCxnSpPr/>
          <p:nvPr/>
        </p:nvCxnSpPr>
        <p:spPr>
          <a:xfrm>
            <a:off x="5050740" y="2121199"/>
            <a:ext cx="3680784" cy="0"/>
          </a:xfrm>
          <a:prstGeom prst="line">
            <a:avLst/>
          </a:prstGeom>
          <a:ln w="12700">
            <a:solidFill>
              <a:srgbClr val="009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E6DB00C-CB62-D4C7-0F25-9456E1A0FE39}"/>
              </a:ext>
            </a:extLst>
          </p:cNvPr>
          <p:cNvCxnSpPr>
            <a:cxnSpLocks/>
          </p:cNvCxnSpPr>
          <p:nvPr/>
        </p:nvCxnSpPr>
        <p:spPr>
          <a:xfrm>
            <a:off x="6892273" y="2124963"/>
            <a:ext cx="0" cy="180000"/>
          </a:xfrm>
          <a:prstGeom prst="straightConnector1">
            <a:avLst/>
          </a:prstGeom>
          <a:ln w="12700">
            <a:solidFill>
              <a:srgbClr val="0099A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9B0ED99-CA59-3932-6D65-6DB1CCF2AAD5}"/>
              </a:ext>
            </a:extLst>
          </p:cNvPr>
          <p:cNvGrpSpPr/>
          <p:nvPr/>
        </p:nvGrpSpPr>
        <p:grpSpPr>
          <a:xfrm>
            <a:off x="2836256" y="2837997"/>
            <a:ext cx="8104493" cy="153140"/>
            <a:chOff x="2836256" y="2816790"/>
            <a:chExt cx="8104493" cy="153140"/>
          </a:xfrm>
        </p:grpSpPr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E0AE1D3E-F75D-B397-1BA3-1FFECACFC3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90975" y="2895553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8E81CEDC-19BE-CE7A-FDFB-2B87782B79B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65050" y="2897930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35594D80-B5F0-DD1F-938C-E1EB4A1B47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16900" y="2893649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5FA48203-1BA8-9417-72D1-23CD37ACDA9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42825" y="2891278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22095FB5-217C-E040-402B-34E77FAF2AA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868749" y="2888790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16D324FB-6D7C-0705-B44D-C6755E347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6256" y="2817184"/>
              <a:ext cx="8103600" cy="7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A8FBDED-02E6-0059-3F18-FC089CCE841F}"/>
              </a:ext>
            </a:extLst>
          </p:cNvPr>
          <p:cNvCxnSpPr>
            <a:cxnSpLocks/>
          </p:cNvCxnSpPr>
          <p:nvPr/>
        </p:nvCxnSpPr>
        <p:spPr>
          <a:xfrm>
            <a:off x="6890668" y="2639316"/>
            <a:ext cx="0" cy="180000"/>
          </a:xfrm>
          <a:prstGeom prst="straightConnector1">
            <a:avLst/>
          </a:prstGeom>
          <a:ln w="12700">
            <a:solidFill>
              <a:srgbClr val="0099A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65ACA33E-3098-A1CE-717D-FC3D9D801962}"/>
              </a:ext>
            </a:extLst>
          </p:cNvPr>
          <p:cNvSpPr/>
          <p:nvPr/>
        </p:nvSpPr>
        <p:spPr>
          <a:xfrm>
            <a:off x="6154252" y="273312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DE9B6AF-ABEA-40FC-348F-3F2D33AD8F05}"/>
              </a:ext>
            </a:extLst>
          </p:cNvPr>
          <p:cNvGrpSpPr/>
          <p:nvPr/>
        </p:nvGrpSpPr>
        <p:grpSpPr>
          <a:xfrm>
            <a:off x="4003000" y="3089204"/>
            <a:ext cx="1688664" cy="574073"/>
            <a:chOff x="2390558" y="5268090"/>
            <a:chExt cx="1688663" cy="574073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BBFC019-0C39-CB59-18EC-9A6417CBE7C4}"/>
                </a:ext>
              </a:extLst>
            </p:cNvPr>
            <p:cNvSpPr/>
            <p:nvPr/>
          </p:nvSpPr>
          <p:spPr>
            <a:xfrm>
              <a:off x="2390558" y="5268090"/>
              <a:ext cx="1688663" cy="57407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8EC93D"/>
                </a:solidFill>
              </a:endParaRPr>
            </a:p>
            <a:p>
              <a:pPr algn="ctr"/>
              <a:endParaRPr lang="de-AT" dirty="0">
                <a:solidFill>
                  <a:srgbClr val="8EC93D"/>
                </a:solidFill>
              </a:endParaRPr>
            </a:p>
          </p:txBody>
        </p:sp>
        <p:pic>
          <p:nvPicPr>
            <p:cNvPr id="33" name="Picture 28">
              <a:extLst>
                <a:ext uri="{FF2B5EF4-FFF2-40B4-BE49-F238E27FC236}">
                  <a16:creationId xmlns:a16="http://schemas.microsoft.com/office/drawing/2014/main" id="{CEE85B20-0323-1C88-3006-F3292579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5935" y="5298571"/>
              <a:ext cx="1628362" cy="51318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F1AC588-4749-2D68-7F09-B2C38250022E}"/>
              </a:ext>
            </a:extLst>
          </p:cNvPr>
          <p:cNvGrpSpPr/>
          <p:nvPr/>
        </p:nvGrpSpPr>
        <p:grpSpPr>
          <a:xfrm>
            <a:off x="1938532" y="2954834"/>
            <a:ext cx="1688664" cy="734521"/>
            <a:chOff x="6071636" y="5192667"/>
            <a:chExt cx="1688663" cy="734521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9FE8F605-FCDF-E4F5-0739-C10CB8E3B114}"/>
                </a:ext>
              </a:extLst>
            </p:cNvPr>
            <p:cNvSpPr/>
            <p:nvPr/>
          </p:nvSpPr>
          <p:spPr>
            <a:xfrm>
              <a:off x="6071636" y="5268090"/>
              <a:ext cx="1688663" cy="574074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8EC93D"/>
                </a:solidFill>
              </a:endParaRPr>
            </a:p>
            <a:p>
              <a:pPr algn="ctr"/>
              <a:endParaRPr lang="de-AT" dirty="0">
                <a:solidFill>
                  <a:srgbClr val="8EC93D"/>
                </a:solidFill>
              </a:endParaRPr>
            </a:p>
          </p:txBody>
        </p:sp>
        <p:pic>
          <p:nvPicPr>
            <p:cNvPr id="36" name="Picture 4" descr="RÃ©sultat de recherche d'images pour &quot;EUROPEAN RENEWABLE GAS REGISTRY&quot;">
              <a:extLst>
                <a:ext uri="{FF2B5EF4-FFF2-40B4-BE49-F238E27FC236}">
                  <a16:creationId xmlns:a16="http://schemas.microsoft.com/office/drawing/2014/main" id="{1BF3E649-68B0-82E1-5BF7-A34271ECB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552" y="5192667"/>
              <a:ext cx="1037144" cy="73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78D3B8C3-10FB-FB4E-5B3B-5AF05FE94D6C}"/>
              </a:ext>
            </a:extLst>
          </p:cNvPr>
          <p:cNvSpPr/>
          <p:nvPr/>
        </p:nvSpPr>
        <p:spPr>
          <a:xfrm>
            <a:off x="10196402" y="3111571"/>
            <a:ext cx="1688664" cy="5740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8EC93D"/>
              </a:solidFill>
            </a:endParaRPr>
          </a:p>
          <a:p>
            <a:pPr algn="ctr"/>
            <a:r>
              <a:rPr lang="de-AT" dirty="0">
                <a:solidFill>
                  <a:schemeClr val="tx1"/>
                </a:solidFill>
              </a:rPr>
              <a:t>EU-BIOFUELS </a:t>
            </a:r>
          </a:p>
          <a:p>
            <a:pPr algn="ctr"/>
            <a:endParaRPr lang="de-AT" dirty="0">
              <a:solidFill>
                <a:srgbClr val="8EC93D"/>
              </a:solidFill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9B8AB00-A725-7E4B-AC85-A274DB5448BA}"/>
              </a:ext>
            </a:extLst>
          </p:cNvPr>
          <p:cNvGrpSpPr/>
          <p:nvPr/>
        </p:nvGrpSpPr>
        <p:grpSpPr>
          <a:xfrm>
            <a:off x="6067468" y="3114800"/>
            <a:ext cx="1688664" cy="574073"/>
            <a:chOff x="4316270" y="288338"/>
            <a:chExt cx="1688663" cy="574073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BB042E0E-D893-6FB9-0917-B15185B25651}"/>
                </a:ext>
              </a:extLst>
            </p:cNvPr>
            <p:cNvSpPr/>
            <p:nvPr/>
          </p:nvSpPr>
          <p:spPr>
            <a:xfrm>
              <a:off x="4316270" y="288338"/>
              <a:ext cx="1688663" cy="57407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8EC93D"/>
                </a:solidFill>
              </a:endParaRPr>
            </a:p>
            <a:p>
              <a:pPr algn="ctr"/>
              <a:endParaRPr lang="de-AT" dirty="0">
                <a:solidFill>
                  <a:srgbClr val="8EC93D"/>
                </a:solidFill>
              </a:endParaRPr>
            </a:p>
          </p:txBody>
        </p:sp>
        <p:pic>
          <p:nvPicPr>
            <p:cNvPr id="40" name="Picture 2" descr="Press Release: CertifHy - An Emerging Green and Low Carbon ...">
              <a:extLst>
                <a:ext uri="{FF2B5EF4-FFF2-40B4-BE49-F238E27FC236}">
                  <a16:creationId xmlns:a16="http://schemas.microsoft.com/office/drawing/2014/main" id="{8CEA642D-3525-71CE-7B00-8D0D8845C3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1" t="39111" r="9886" b="34556"/>
            <a:stretch/>
          </p:blipFill>
          <p:spPr bwMode="auto">
            <a:xfrm>
              <a:off x="4357403" y="369594"/>
              <a:ext cx="1592802" cy="39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4E08B2D8-43A4-611B-8A04-87BE7AED67E2}"/>
              </a:ext>
            </a:extLst>
          </p:cNvPr>
          <p:cNvSpPr txBox="1"/>
          <p:nvPr/>
        </p:nvSpPr>
        <p:spPr>
          <a:xfrm>
            <a:off x="4286347" y="3635676"/>
            <a:ext cx="15598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AIB Association of Issuing Bodies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EECS Scheme (European Energy Certificate System)</a:t>
            </a:r>
            <a:endParaRPr lang="de-AT" sz="1100" dirty="0">
              <a:solidFill>
                <a:srgbClr val="595959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2AE6F0F-E273-9A94-388A-E05B905FA9B2}"/>
              </a:ext>
            </a:extLst>
          </p:cNvPr>
          <p:cNvSpPr txBox="1"/>
          <p:nvPr/>
        </p:nvSpPr>
        <p:spPr>
          <a:xfrm>
            <a:off x="6107391" y="3635676"/>
            <a:ext cx="21790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rgbClr val="595959"/>
                </a:solidFill>
              </a:rPr>
              <a:t>CertifHy</a:t>
            </a:r>
            <a:endParaRPr lang="en-GB" sz="11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Consortium of Experts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Certificate system for H2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5DC80-F8DB-A1A3-0C93-82D8E7EDD313}"/>
              </a:ext>
            </a:extLst>
          </p:cNvPr>
          <p:cNvSpPr txBox="1"/>
          <p:nvPr/>
        </p:nvSpPr>
        <p:spPr>
          <a:xfrm>
            <a:off x="10221504" y="3635676"/>
            <a:ext cx="1825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60338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European Commission</a:t>
            </a:r>
          </a:p>
          <a:p>
            <a:pPr marL="182563" indent="-160338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Art 28 (2) &amp; 28 (4) </a:t>
            </a:r>
            <a:br>
              <a:rPr lang="en-GB" sz="1100" dirty="0">
                <a:solidFill>
                  <a:srgbClr val="595959"/>
                </a:solidFill>
              </a:rPr>
            </a:br>
            <a:r>
              <a:rPr lang="en-GB" sz="1100" dirty="0">
                <a:solidFill>
                  <a:srgbClr val="595959"/>
                </a:solidFill>
              </a:rPr>
              <a:t>RED II (</a:t>
            </a:r>
            <a:r>
              <a:rPr lang="de-DE" sz="1100" dirty="0">
                <a:solidFill>
                  <a:srgbClr val="595959"/>
                </a:solidFill>
              </a:rPr>
              <a:t>2018/2001</a:t>
            </a:r>
            <a:r>
              <a:rPr lang="en-GB" sz="1100" dirty="0">
                <a:solidFill>
                  <a:srgbClr val="595959"/>
                </a:solidFill>
              </a:rPr>
              <a:t>)</a:t>
            </a:r>
          </a:p>
          <a:p>
            <a:pPr marL="182563" indent="-160338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Responsibility of European Commission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6207305-7E37-C051-9D96-3C5C7B2234FE}"/>
              </a:ext>
            </a:extLst>
          </p:cNvPr>
          <p:cNvSpPr/>
          <p:nvPr/>
        </p:nvSpPr>
        <p:spPr>
          <a:xfrm>
            <a:off x="8131936" y="3086281"/>
            <a:ext cx="1688664" cy="5740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8EC93D"/>
              </a:solidFill>
            </a:endParaRPr>
          </a:p>
          <a:p>
            <a:pPr algn="ctr"/>
            <a:r>
              <a:rPr lang="de-AT" dirty="0">
                <a:solidFill>
                  <a:schemeClr val="tx1"/>
                </a:solidFill>
              </a:rPr>
              <a:t>EU ETS</a:t>
            </a:r>
          </a:p>
          <a:p>
            <a:pPr algn="ctr"/>
            <a:endParaRPr lang="de-AT" dirty="0">
              <a:solidFill>
                <a:srgbClr val="8EC93D"/>
              </a:solidFill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B70337C-CBA4-E061-074A-3FDC9FF8D3EC}"/>
              </a:ext>
            </a:extLst>
          </p:cNvPr>
          <p:cNvSpPr txBox="1"/>
          <p:nvPr/>
        </p:nvSpPr>
        <p:spPr>
          <a:xfrm>
            <a:off x="8306967" y="3635676"/>
            <a:ext cx="1796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European Commission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EU </a:t>
            </a:r>
            <a:r>
              <a:rPr lang="de-DE" sz="1100" dirty="0">
                <a:solidFill>
                  <a:srgbClr val="595959"/>
                </a:solidFill>
              </a:rPr>
              <a:t>2003/87/EC</a:t>
            </a:r>
            <a:r>
              <a:rPr lang="en-GB" sz="1100" dirty="0">
                <a:solidFill>
                  <a:srgbClr val="595959"/>
                </a:solidFill>
              </a:rPr>
              <a:t> &amp; </a:t>
            </a:r>
            <a:r>
              <a:rPr lang="de-DE" sz="1100" dirty="0">
                <a:solidFill>
                  <a:srgbClr val="595959"/>
                </a:solidFill>
              </a:rPr>
              <a:t>2018/410</a:t>
            </a:r>
            <a:endParaRPr lang="en-US" sz="1100" dirty="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Trade of EU-ETS-allowances for ETS-companies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39A06F4-868B-470A-6D28-D66CCE4739EE}"/>
              </a:ext>
            </a:extLst>
          </p:cNvPr>
          <p:cNvSpPr txBox="1"/>
          <p:nvPr/>
        </p:nvSpPr>
        <p:spPr>
          <a:xfrm>
            <a:off x="2000537" y="3635676"/>
            <a:ext cx="20246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ERGaR European Renewable Gas Registry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ERGaR Schemes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482FC5F-8761-B24E-715B-15B631DA0215}"/>
              </a:ext>
            </a:extLst>
          </p:cNvPr>
          <p:cNvSpPr txBox="1"/>
          <p:nvPr/>
        </p:nvSpPr>
        <p:spPr>
          <a:xfrm>
            <a:off x="62734" y="2825273"/>
            <a:ext cx="20246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595959"/>
                </a:solidFill>
              </a:rPr>
              <a:t>SCHEMES</a:t>
            </a:r>
            <a:br>
              <a:rPr lang="de-AT" sz="2000" b="1" dirty="0">
                <a:solidFill>
                  <a:srgbClr val="595959"/>
                </a:solidFill>
              </a:rPr>
            </a:br>
            <a:r>
              <a:rPr lang="en-GB" sz="1400" dirty="0">
                <a:solidFill>
                  <a:srgbClr val="595959"/>
                </a:solidFill>
              </a:rPr>
              <a:t>administration of European data exchanges and ownership transfers</a:t>
            </a:r>
          </a:p>
          <a:p>
            <a:pPr algn="ctr"/>
            <a:endParaRPr lang="en-GB" sz="1400" b="1" dirty="0">
              <a:solidFill>
                <a:srgbClr val="595959"/>
              </a:solidFill>
            </a:endParaRPr>
          </a:p>
          <a:p>
            <a:pPr algn="ctr"/>
            <a:r>
              <a:rPr lang="en-GB" sz="1400" dirty="0">
                <a:solidFill>
                  <a:srgbClr val="595959"/>
                </a:solidFill>
              </a:rPr>
              <a:t>Information and exchange via 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DA7467A-C3C8-F0BD-8668-761C0740873F}"/>
              </a:ext>
            </a:extLst>
          </p:cNvPr>
          <p:cNvGrpSpPr/>
          <p:nvPr/>
        </p:nvGrpSpPr>
        <p:grpSpPr>
          <a:xfrm>
            <a:off x="2839203" y="4733112"/>
            <a:ext cx="8110178" cy="155666"/>
            <a:chOff x="2833875" y="2985012"/>
            <a:chExt cx="8110178" cy="155666"/>
          </a:xfrm>
        </p:grpSpPr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776F8C9E-E238-EBD6-85DD-F17907F2C47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44938" y="3059389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372200DB-A171-E788-1F68-4CEF92BEE6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872053" y="3057012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88150E85-FEFB-1FF6-86AB-0442609AA92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817822" y="3061293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E5761B02-7CA4-E048-3334-1CF609AAC6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790706" y="3063664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C1F4D0DC-BE35-1245-5D4C-1A49F030768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763590" y="3066152"/>
              <a:ext cx="1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878D1140-23C4-6F11-5DDD-FF686CF49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3875" y="3132990"/>
              <a:ext cx="8107200" cy="7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6B3B95E-8228-3871-F654-6E40037AA0F9}"/>
              </a:ext>
            </a:extLst>
          </p:cNvPr>
          <p:cNvCxnSpPr>
            <a:cxnSpLocks/>
          </p:cNvCxnSpPr>
          <p:nvPr/>
        </p:nvCxnSpPr>
        <p:spPr>
          <a:xfrm>
            <a:off x="6898108" y="4886939"/>
            <a:ext cx="0" cy="180000"/>
          </a:xfrm>
          <a:prstGeom prst="straightConnector1">
            <a:avLst/>
          </a:prstGeom>
          <a:ln w="12700">
            <a:solidFill>
              <a:srgbClr val="0099A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939CAB88-4917-5B46-74EF-A7D0AE088E72}"/>
              </a:ext>
            </a:extLst>
          </p:cNvPr>
          <p:cNvSpPr/>
          <p:nvPr/>
        </p:nvSpPr>
        <p:spPr>
          <a:xfrm>
            <a:off x="6123342" y="4765217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07AD5336-C3DE-AA47-7C31-8E236139BFEF}"/>
              </a:ext>
            </a:extLst>
          </p:cNvPr>
          <p:cNvSpPr txBox="1"/>
          <p:nvPr/>
        </p:nvSpPr>
        <p:spPr>
          <a:xfrm>
            <a:off x="634467" y="5560290"/>
            <a:ext cx="179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595959"/>
                </a:solidFill>
              </a:rPr>
              <a:t>COUNTRY 2</a:t>
            </a: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4EA116F-1ECE-71AB-C080-A18A73FC9425}"/>
              </a:ext>
            </a:extLst>
          </p:cNvPr>
          <p:cNvGrpSpPr/>
          <p:nvPr/>
        </p:nvGrpSpPr>
        <p:grpSpPr>
          <a:xfrm>
            <a:off x="3621978" y="5760345"/>
            <a:ext cx="6551820" cy="537749"/>
            <a:chOff x="3418371" y="974013"/>
            <a:chExt cx="6551820" cy="537749"/>
          </a:xfrm>
        </p:grpSpPr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94FDF0B4-0D7A-6736-A7BC-563F987C1C27}"/>
                </a:ext>
              </a:extLst>
            </p:cNvPr>
            <p:cNvCxnSpPr>
              <a:cxnSpLocks/>
              <a:stCxn id="63" idx="2"/>
              <a:endCxn id="61" idx="0"/>
            </p:cNvCxnSpPr>
            <p:nvPr/>
          </p:nvCxnSpPr>
          <p:spPr>
            <a:xfrm flipH="1">
              <a:off x="6289407" y="1278912"/>
              <a:ext cx="809749" cy="2017"/>
            </a:xfrm>
            <a:prstGeom prst="straightConnector1">
              <a:avLst/>
            </a:prstGeom>
            <a:ln w="28575">
              <a:solidFill>
                <a:srgbClr val="0099A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3420F1C-D1C8-2DA2-41C7-7F8D73ED68BB}"/>
                </a:ext>
              </a:extLst>
            </p:cNvPr>
            <p:cNvSpPr txBox="1"/>
            <p:nvPr/>
          </p:nvSpPr>
          <p:spPr>
            <a:xfrm>
              <a:off x="3418371" y="1188596"/>
              <a:ext cx="28710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99AB"/>
                  </a:solidFill>
                </a:rPr>
                <a:t>Competent body C </a:t>
              </a:r>
            </a:p>
          </p:txBody>
        </p:sp>
        <p:sp>
          <p:nvSpPr>
            <p:cNvPr id="61" name="Rechteck: obere Ecken abgeschnitten 60">
              <a:extLst>
                <a:ext uri="{FF2B5EF4-FFF2-40B4-BE49-F238E27FC236}">
                  <a16:creationId xmlns:a16="http://schemas.microsoft.com/office/drawing/2014/main" id="{81A5D617-527B-F798-94A0-F912D898CA63}"/>
                </a:ext>
              </a:extLst>
            </p:cNvPr>
            <p:cNvSpPr/>
            <p:nvPr/>
          </p:nvSpPr>
          <p:spPr>
            <a:xfrm>
              <a:off x="3418373" y="1050096"/>
              <a:ext cx="2871034" cy="461666"/>
            </a:xfrm>
            <a:prstGeom prst="snip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rgbClr val="009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BE054724-BC34-778B-0653-8031866F2943}"/>
                </a:ext>
              </a:extLst>
            </p:cNvPr>
            <p:cNvSpPr txBox="1"/>
            <p:nvPr/>
          </p:nvSpPr>
          <p:spPr>
            <a:xfrm>
              <a:off x="7076414" y="1215647"/>
              <a:ext cx="28937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99AB"/>
                  </a:solidFill>
                </a:rPr>
                <a:t>Competent body </a:t>
              </a:r>
              <a:r>
                <a:rPr lang="de-AT" sz="1200" b="1" dirty="0">
                  <a:solidFill>
                    <a:srgbClr val="0099AB"/>
                  </a:solidFill>
                </a:rPr>
                <a:t>D</a:t>
              </a:r>
              <a:r>
                <a:rPr lang="en-GB" sz="1200" b="1" dirty="0">
                  <a:solidFill>
                    <a:srgbClr val="0099AB"/>
                  </a:solidFill>
                </a:rPr>
                <a:t> </a:t>
              </a:r>
            </a:p>
          </p:txBody>
        </p:sp>
        <p:sp>
          <p:nvSpPr>
            <p:cNvPr id="63" name="Rechteck: obere Ecken abgeschnitten 62">
              <a:extLst>
                <a:ext uri="{FF2B5EF4-FFF2-40B4-BE49-F238E27FC236}">
                  <a16:creationId xmlns:a16="http://schemas.microsoft.com/office/drawing/2014/main" id="{A480E2D6-27B6-2E53-1A50-B297B40BF341}"/>
                </a:ext>
              </a:extLst>
            </p:cNvPr>
            <p:cNvSpPr/>
            <p:nvPr/>
          </p:nvSpPr>
          <p:spPr>
            <a:xfrm>
              <a:off x="7099156" y="1048077"/>
              <a:ext cx="2871035" cy="461669"/>
            </a:xfrm>
            <a:prstGeom prst="snip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rgbClr val="009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/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E2EC7C45-AE73-59F6-FEA8-A14FE0415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992" y="974013"/>
              <a:ext cx="267053" cy="246888"/>
            </a:xfrm>
            <a:prstGeom prst="roundRect">
              <a:avLst>
                <a:gd name="adj" fmla="val 8594"/>
              </a:avLst>
            </a:prstGeom>
            <a:solidFill>
              <a:srgbClr val="009BAC">
                <a:alpha val="45000"/>
              </a:srgbClr>
            </a:solidFill>
            <a:ln>
              <a:noFill/>
            </a:ln>
            <a:effectLst/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E9F5F0D-93BD-6743-9D56-E1F8E2BDF304}"/>
              </a:ext>
            </a:extLst>
          </p:cNvPr>
          <p:cNvGrpSpPr/>
          <p:nvPr/>
        </p:nvGrpSpPr>
        <p:grpSpPr>
          <a:xfrm>
            <a:off x="5302588" y="5153913"/>
            <a:ext cx="3170936" cy="367323"/>
            <a:chOff x="5184487" y="2019519"/>
            <a:chExt cx="3170936" cy="367323"/>
          </a:xfrm>
        </p:grpSpPr>
        <p:sp>
          <p:nvSpPr>
            <p:cNvPr id="66" name="AutoShape 43">
              <a:extLst>
                <a:ext uri="{FF2B5EF4-FFF2-40B4-BE49-F238E27FC236}">
                  <a16:creationId xmlns:a16="http://schemas.microsoft.com/office/drawing/2014/main" id="{9E1DD474-742E-B792-417B-C2EB06C2D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487" y="2019519"/>
              <a:ext cx="3170936" cy="304432"/>
            </a:xfrm>
            <a:prstGeom prst="roundRect">
              <a:avLst>
                <a:gd name="adj" fmla="val 16667"/>
              </a:avLst>
            </a:prstGeom>
            <a:solidFill>
              <a:srgbClr val="E5F5F5"/>
            </a:solidFill>
            <a:ln w="25400" algn="ctr">
              <a:solidFill>
                <a:srgbClr val="0099AB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67" name="Text Box 45">
              <a:extLst>
                <a:ext uri="{FF2B5EF4-FFF2-40B4-BE49-F238E27FC236}">
                  <a16:creationId xmlns:a16="http://schemas.microsoft.com/office/drawing/2014/main" id="{E3C224C8-8A11-8020-E75C-3324503BD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2209" y="2058337"/>
              <a:ext cx="3093213" cy="328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altLang="de-DE" sz="1200" b="1" dirty="0">
                  <a:solidFill>
                    <a:srgbClr val="0099A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INTERFACES</a:t>
              </a:r>
              <a:endParaRPr kumimoji="0" lang="de-AT" altLang="de-DE" sz="1200" i="0" u="none" strike="noStrike" cap="none" normalizeH="0" baseline="0" dirty="0">
                <a:ln>
                  <a:noFill/>
                </a:ln>
                <a:solidFill>
                  <a:srgbClr val="0099A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47DD9F8A-08C0-5B7B-1985-4AEEF5B1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52" y="2042348"/>
              <a:ext cx="267053" cy="246888"/>
            </a:xfrm>
            <a:prstGeom prst="roundRect">
              <a:avLst>
                <a:gd name="adj" fmla="val 8594"/>
              </a:avLst>
            </a:prstGeom>
            <a:solidFill>
              <a:srgbClr val="009BAC">
                <a:alpha val="45000"/>
              </a:srgbClr>
            </a:solidFill>
            <a:ln>
              <a:noFill/>
            </a:ln>
            <a:effectLst/>
          </p:spPr>
        </p:pic>
      </p:grp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7A7BF526-19A6-A917-1A9A-AE837C6B9345}"/>
              </a:ext>
            </a:extLst>
          </p:cNvPr>
          <p:cNvCxnSpPr>
            <a:cxnSpLocks/>
          </p:cNvCxnSpPr>
          <p:nvPr/>
        </p:nvCxnSpPr>
        <p:spPr>
          <a:xfrm>
            <a:off x="5006945" y="5634547"/>
            <a:ext cx="0" cy="180000"/>
          </a:xfrm>
          <a:prstGeom prst="straightConnector1">
            <a:avLst/>
          </a:prstGeom>
          <a:ln w="12700">
            <a:solidFill>
              <a:srgbClr val="0099A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E93AD676-FD1D-B7CB-8846-E308B4305254}"/>
              </a:ext>
            </a:extLst>
          </p:cNvPr>
          <p:cNvCxnSpPr>
            <a:cxnSpLocks/>
          </p:cNvCxnSpPr>
          <p:nvPr/>
        </p:nvCxnSpPr>
        <p:spPr>
          <a:xfrm>
            <a:off x="8687729" y="5632531"/>
            <a:ext cx="0" cy="180000"/>
          </a:xfrm>
          <a:prstGeom prst="straightConnector1">
            <a:avLst/>
          </a:prstGeom>
          <a:ln w="12700">
            <a:solidFill>
              <a:srgbClr val="0099A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36997B6C-BB10-44EE-02D1-B899C586C5A5}"/>
              </a:ext>
            </a:extLst>
          </p:cNvPr>
          <p:cNvCxnSpPr/>
          <p:nvPr/>
        </p:nvCxnSpPr>
        <p:spPr>
          <a:xfrm>
            <a:off x="5006945" y="5646059"/>
            <a:ext cx="3680784" cy="0"/>
          </a:xfrm>
          <a:prstGeom prst="line">
            <a:avLst/>
          </a:prstGeom>
          <a:ln w="12700">
            <a:solidFill>
              <a:srgbClr val="009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C29B1603-A439-88CD-FC6A-D0D57553EEA0}"/>
              </a:ext>
            </a:extLst>
          </p:cNvPr>
          <p:cNvCxnSpPr>
            <a:cxnSpLocks/>
          </p:cNvCxnSpPr>
          <p:nvPr/>
        </p:nvCxnSpPr>
        <p:spPr>
          <a:xfrm>
            <a:off x="6899519" y="5474572"/>
            <a:ext cx="0" cy="180000"/>
          </a:xfrm>
          <a:prstGeom prst="straightConnector1">
            <a:avLst/>
          </a:prstGeom>
          <a:ln w="12700">
            <a:solidFill>
              <a:srgbClr val="0099A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Grafik 72">
            <a:extLst>
              <a:ext uri="{FF2B5EF4-FFF2-40B4-BE49-F238E27FC236}">
                <a16:creationId xmlns:a16="http://schemas.microsoft.com/office/drawing/2014/main" id="{335D0A4A-5ECE-8F83-319D-C89FCEA85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23" y="624235"/>
            <a:ext cx="348790" cy="322453"/>
          </a:xfrm>
          <a:prstGeom prst="roundRect">
            <a:avLst>
              <a:gd name="adj" fmla="val 8594"/>
            </a:avLst>
          </a:prstGeom>
          <a:solidFill>
            <a:srgbClr val="009BAC">
              <a:alpha val="45000"/>
            </a:srgbClr>
          </a:solidFill>
          <a:ln>
            <a:noFill/>
          </a:ln>
          <a:effectLst/>
        </p:spPr>
      </p:pic>
      <p:pic>
        <p:nvPicPr>
          <p:cNvPr id="74" name="Picture 4" descr="Image result for eu logo">
            <a:extLst>
              <a:ext uri="{FF2B5EF4-FFF2-40B4-BE49-F238E27FC236}">
                <a16:creationId xmlns:a16="http://schemas.microsoft.com/office/drawing/2014/main" id="{A98FC5D5-804C-72A1-4D0D-8BC1878E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94" y="719965"/>
            <a:ext cx="588497" cy="39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7" grpId="0" animBg="1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9C4244F-18F5-91F5-0FBF-ADD0AD8E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proposed solution approach</a:t>
            </a:r>
            <a:br>
              <a:rPr lang="en-GB" b="1" dirty="0"/>
            </a:br>
            <a:r>
              <a:rPr lang="en-GB" b="1" dirty="0"/>
              <a:t>holistic certificate system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172A75-6E8A-26F5-CC99-6A5C853C761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6560" y="898785"/>
            <a:ext cx="1823306" cy="1227861"/>
          </a:xfrm>
        </p:spPr>
        <p:txBody>
          <a:bodyPr/>
          <a:lstStyle/>
          <a:p>
            <a:r>
              <a:rPr lang="de-AT" sz="1800" dirty="0"/>
              <a:t>…</a:t>
            </a:r>
            <a:r>
              <a:rPr lang="en-GB" dirty="0"/>
              <a:t> for a European certificate system for renewable gas</a:t>
            </a:r>
            <a:endParaRPr lang="de-DE" dirty="0"/>
          </a:p>
        </p:txBody>
      </p:sp>
      <p:sp>
        <p:nvSpPr>
          <p:cNvPr id="7" name="Google Shape;521;p25">
            <a:extLst>
              <a:ext uri="{FF2B5EF4-FFF2-40B4-BE49-F238E27FC236}">
                <a16:creationId xmlns:a16="http://schemas.microsoft.com/office/drawing/2014/main" id="{D00C69F6-4E46-07E8-6DED-31A8BAAC1933}"/>
              </a:ext>
            </a:extLst>
          </p:cNvPr>
          <p:cNvSpPr/>
          <p:nvPr/>
        </p:nvSpPr>
        <p:spPr>
          <a:xfrm rot="2700000">
            <a:off x="4581522" y="3372074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4"/>
                  <a:pt x="965" y="6477"/>
                </a:cubicBezTo>
                <a:cubicBezTo>
                  <a:pt x="1620" y="6168"/>
                  <a:pt x="2322" y="5953"/>
                  <a:pt x="2834" y="5953"/>
                </a:cubicBezTo>
                <a:cubicBezTo>
                  <a:pt x="4073" y="5953"/>
                  <a:pt x="4751" y="6942"/>
                  <a:pt x="4751" y="8156"/>
                </a:cubicBezTo>
                <a:cubicBezTo>
                  <a:pt x="4751" y="9370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8" y="9749"/>
                  <a:pt x="768" y="9727"/>
                  <a:pt x="669" y="9727"/>
                </a:cubicBezTo>
                <a:cubicBezTo>
                  <a:pt x="320" y="9727"/>
                  <a:pt x="1" y="10013"/>
                  <a:pt x="1" y="10394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3"/>
                  <a:pt x="5954" y="19145"/>
                </a:cubicBezTo>
                <a:cubicBezTo>
                  <a:pt x="5954" y="20396"/>
                  <a:pt x="6942" y="21062"/>
                  <a:pt x="8156" y="21062"/>
                </a:cubicBezTo>
                <a:cubicBezTo>
                  <a:pt x="9371" y="21062"/>
                  <a:pt x="10359" y="20396"/>
                  <a:pt x="10359" y="19145"/>
                </a:cubicBezTo>
                <a:cubicBezTo>
                  <a:pt x="10359" y="18633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4"/>
                </a:lnTo>
                <a:cubicBezTo>
                  <a:pt x="16324" y="10013"/>
                  <a:pt x="16643" y="9727"/>
                  <a:pt x="16993" y="9727"/>
                </a:cubicBezTo>
                <a:cubicBezTo>
                  <a:pt x="17091" y="9727"/>
                  <a:pt x="17192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0"/>
                  <a:pt x="21063" y="8156"/>
                </a:cubicBezTo>
                <a:cubicBezTo>
                  <a:pt x="21063" y="6942"/>
                  <a:pt x="20396" y="5953"/>
                  <a:pt x="19146" y="5953"/>
                </a:cubicBezTo>
                <a:cubicBezTo>
                  <a:pt x="18634" y="5953"/>
                  <a:pt x="17931" y="6168"/>
                  <a:pt x="17289" y="6477"/>
                </a:cubicBezTo>
                <a:cubicBezTo>
                  <a:pt x="17189" y="6524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19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19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8" name="Google Shape;576;p25">
            <a:extLst>
              <a:ext uri="{FF2B5EF4-FFF2-40B4-BE49-F238E27FC236}">
                <a16:creationId xmlns:a16="http://schemas.microsoft.com/office/drawing/2014/main" id="{8BFD91DC-EA2C-2881-0B27-C9EBB5ECE35A}"/>
              </a:ext>
            </a:extLst>
          </p:cNvPr>
          <p:cNvSpPr/>
          <p:nvPr/>
        </p:nvSpPr>
        <p:spPr>
          <a:xfrm rot="2700000">
            <a:off x="5286219" y="2667378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4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7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1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1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7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4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4"/>
                  <a:pt x="9799" y="965"/>
                </a:cubicBezTo>
                <a:cubicBezTo>
                  <a:pt x="10133" y="1608"/>
                  <a:pt x="10359" y="2310"/>
                  <a:pt x="10359" y="2822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537;p25">
            <a:extLst>
              <a:ext uri="{FF2B5EF4-FFF2-40B4-BE49-F238E27FC236}">
                <a16:creationId xmlns:a16="http://schemas.microsoft.com/office/drawing/2014/main" id="{AAB217D5-F166-3DEB-8BA0-D5EEB2F90166}"/>
              </a:ext>
            </a:extLst>
          </p:cNvPr>
          <p:cNvSpPr/>
          <p:nvPr/>
        </p:nvSpPr>
        <p:spPr>
          <a:xfrm rot="2700000">
            <a:off x="5291137" y="4086480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5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8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2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2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8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5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5"/>
                  <a:pt x="9799" y="965"/>
                </a:cubicBezTo>
                <a:cubicBezTo>
                  <a:pt x="10133" y="1608"/>
                  <a:pt x="10359" y="2311"/>
                  <a:pt x="10359" y="2823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3"/>
                </a:cubicBezTo>
                <a:cubicBezTo>
                  <a:pt x="5954" y="2311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556;p25">
            <a:extLst>
              <a:ext uri="{FF2B5EF4-FFF2-40B4-BE49-F238E27FC236}">
                <a16:creationId xmlns:a16="http://schemas.microsoft.com/office/drawing/2014/main" id="{A8A44BB8-6704-ED35-5730-791BEDE49E1F}"/>
              </a:ext>
            </a:extLst>
          </p:cNvPr>
          <p:cNvSpPr/>
          <p:nvPr/>
        </p:nvSpPr>
        <p:spPr>
          <a:xfrm rot="2700000">
            <a:off x="6000625" y="3376992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5"/>
                  <a:pt x="965" y="6477"/>
                </a:cubicBezTo>
                <a:cubicBezTo>
                  <a:pt x="1620" y="6168"/>
                  <a:pt x="2322" y="5954"/>
                  <a:pt x="2834" y="5954"/>
                </a:cubicBezTo>
                <a:cubicBezTo>
                  <a:pt x="4073" y="5954"/>
                  <a:pt x="4751" y="6942"/>
                  <a:pt x="4751" y="8156"/>
                </a:cubicBezTo>
                <a:cubicBezTo>
                  <a:pt x="4751" y="9371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7" y="9749"/>
                  <a:pt x="764" y="9726"/>
                  <a:pt x="664" y="9726"/>
                </a:cubicBezTo>
                <a:cubicBezTo>
                  <a:pt x="317" y="9726"/>
                  <a:pt x="1" y="10006"/>
                  <a:pt x="1" y="10395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4"/>
                  <a:pt x="5954" y="19146"/>
                </a:cubicBezTo>
                <a:cubicBezTo>
                  <a:pt x="5954" y="20396"/>
                  <a:pt x="6942" y="21063"/>
                  <a:pt x="8156" y="21063"/>
                </a:cubicBezTo>
                <a:cubicBezTo>
                  <a:pt x="9371" y="21063"/>
                  <a:pt x="10359" y="20396"/>
                  <a:pt x="10359" y="19146"/>
                </a:cubicBezTo>
                <a:cubicBezTo>
                  <a:pt x="10359" y="18634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5"/>
                </a:lnTo>
                <a:cubicBezTo>
                  <a:pt x="16324" y="10006"/>
                  <a:pt x="16640" y="9726"/>
                  <a:pt x="16988" y="9726"/>
                </a:cubicBezTo>
                <a:cubicBezTo>
                  <a:pt x="17088" y="9726"/>
                  <a:pt x="17190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1"/>
                  <a:pt x="21063" y="8156"/>
                </a:cubicBezTo>
                <a:cubicBezTo>
                  <a:pt x="21063" y="6942"/>
                  <a:pt x="20396" y="5954"/>
                  <a:pt x="19146" y="5954"/>
                </a:cubicBezTo>
                <a:cubicBezTo>
                  <a:pt x="18634" y="5954"/>
                  <a:pt x="17931" y="6168"/>
                  <a:pt x="17289" y="6477"/>
                </a:cubicBezTo>
                <a:cubicBezTo>
                  <a:pt x="17189" y="6525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20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445C342-12E0-9A26-7C51-22C9F1128FC8}"/>
              </a:ext>
            </a:extLst>
          </p:cNvPr>
          <p:cNvSpPr/>
          <p:nvPr/>
        </p:nvSpPr>
        <p:spPr>
          <a:xfrm>
            <a:off x="502452" y="3731062"/>
            <a:ext cx="3600000" cy="612000"/>
          </a:xfrm>
          <a:prstGeom prst="rect">
            <a:avLst/>
          </a:prstGeom>
          <a:solidFill>
            <a:srgbClr val="96BAD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lvl="1"/>
            <a:r>
              <a:rPr lang="en-GB" b="1" dirty="0">
                <a:solidFill>
                  <a:schemeClr val="bg1"/>
                </a:solidFill>
              </a:rPr>
              <a:t>harmonisation of cross-sectional legal matter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014320D-3900-A7FF-0813-AA1469835097}"/>
              </a:ext>
            </a:extLst>
          </p:cNvPr>
          <p:cNvSpPr/>
          <p:nvPr/>
        </p:nvSpPr>
        <p:spPr>
          <a:xfrm>
            <a:off x="7904693" y="3728177"/>
            <a:ext cx="3600000" cy="612000"/>
          </a:xfrm>
          <a:prstGeom prst="rect">
            <a:avLst/>
          </a:prstGeom>
          <a:solidFill>
            <a:srgbClr val="0099A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bg1"/>
                </a:solidFill>
              </a:rPr>
              <a:t>harmonised auditing procedures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49AA5D9-25F9-8482-872B-AB559244234F}"/>
              </a:ext>
            </a:extLst>
          </p:cNvPr>
          <p:cNvSpPr/>
          <p:nvPr/>
        </p:nvSpPr>
        <p:spPr>
          <a:xfrm>
            <a:off x="4171489" y="5266335"/>
            <a:ext cx="3600000" cy="612000"/>
          </a:xfrm>
          <a:prstGeom prst="rect">
            <a:avLst/>
          </a:prstGeom>
          <a:solidFill>
            <a:srgbClr val="66C2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sym typeface="Fira Sans Extra Condensed Medium"/>
              </a:rPr>
              <a:t>Competences and Responsibility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3F0E23B-5242-DFDC-B0FA-EC263514A5BE}"/>
              </a:ext>
            </a:extLst>
          </p:cNvPr>
          <p:cNvSpPr/>
          <p:nvPr/>
        </p:nvSpPr>
        <p:spPr>
          <a:xfrm>
            <a:off x="4185535" y="1753697"/>
            <a:ext cx="3600000" cy="612000"/>
          </a:xfrm>
          <a:prstGeom prst="rect">
            <a:avLst/>
          </a:prstGeom>
          <a:solidFill>
            <a:srgbClr val="336F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bg1"/>
                </a:solidFill>
              </a:rPr>
              <a:t>acknowledge biomethane as green market pillar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AAF0D76-CF56-53E8-DD59-765A1CA99CBB}"/>
              </a:ext>
            </a:extLst>
          </p:cNvPr>
          <p:cNvSpPr/>
          <p:nvPr/>
        </p:nvSpPr>
        <p:spPr>
          <a:xfrm>
            <a:off x="503864" y="3092438"/>
            <a:ext cx="3600000" cy="612000"/>
          </a:xfrm>
          <a:prstGeom prst="rect">
            <a:avLst/>
          </a:prstGeom>
          <a:solidFill>
            <a:srgbClr val="96BAD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lvl="1" algn="ctr"/>
            <a:r>
              <a:rPr lang="en-GB" b="1" dirty="0">
                <a:solidFill>
                  <a:schemeClr val="bg1"/>
                </a:solidFill>
                <a:sym typeface="Fira Sans Extra Condensed Medium"/>
              </a:rPr>
              <a:t>Legal Framework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258F905-E51B-453D-5C16-A3FF63D9F930}"/>
              </a:ext>
            </a:extLst>
          </p:cNvPr>
          <p:cNvSpPr/>
          <p:nvPr/>
        </p:nvSpPr>
        <p:spPr>
          <a:xfrm>
            <a:off x="7904693" y="3093636"/>
            <a:ext cx="3600000" cy="612000"/>
          </a:xfrm>
          <a:prstGeom prst="rect">
            <a:avLst/>
          </a:prstGeom>
          <a:solidFill>
            <a:srgbClr val="0099A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1"/>
                </a:solidFill>
                <a:sym typeface="Fira Sans Extra Condensed Medium"/>
              </a:rPr>
              <a:t>Certification and Sustainability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3DF15BE-A69D-BA80-5B2B-992421CD8638}"/>
              </a:ext>
            </a:extLst>
          </p:cNvPr>
          <p:cNvSpPr/>
          <p:nvPr/>
        </p:nvSpPr>
        <p:spPr>
          <a:xfrm>
            <a:off x="4171489" y="5907009"/>
            <a:ext cx="3600000" cy="612000"/>
          </a:xfrm>
          <a:prstGeom prst="rect">
            <a:avLst/>
          </a:prstGeom>
          <a:solidFill>
            <a:srgbClr val="66C2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central clearing agency / cooperation agreements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66F8FE1-580B-6A4E-4686-EF8098FC54C2}"/>
              </a:ext>
            </a:extLst>
          </p:cNvPr>
          <p:cNvSpPr/>
          <p:nvPr/>
        </p:nvSpPr>
        <p:spPr>
          <a:xfrm>
            <a:off x="4181114" y="1116628"/>
            <a:ext cx="3600000" cy="612000"/>
          </a:xfrm>
          <a:prstGeom prst="rect">
            <a:avLst/>
          </a:prstGeom>
          <a:solidFill>
            <a:srgbClr val="336F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lvl="1" algn="ctr"/>
            <a:r>
              <a:rPr lang="en-GB" b="1" dirty="0">
                <a:solidFill>
                  <a:schemeClr val="bg1"/>
                </a:solidFill>
                <a:sym typeface="Fira Sans Extra Condensed Medium"/>
              </a:rPr>
              <a:t>Integration into European Energy Market</a:t>
            </a:r>
          </a:p>
        </p:txBody>
      </p:sp>
    </p:spTree>
    <p:extLst>
      <p:ext uri="{BB962C8B-B14F-4D97-AF65-F5344CB8AC3E}">
        <p14:creationId xmlns:p14="http://schemas.microsoft.com/office/powerpoint/2010/main" val="15043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B78F5C-BA3F-49E9-BE8A-DC0FB3D8D44D}"/>
              </a:ext>
            </a:extLst>
          </p:cNvPr>
          <p:cNvSpPr txBox="1"/>
          <p:nvPr/>
        </p:nvSpPr>
        <p:spPr>
          <a:xfrm>
            <a:off x="6744673" y="2070474"/>
            <a:ext cx="5185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Thank you for your attention! 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AA4D44-EAB3-4A5D-B003-133D32181447}"/>
              </a:ext>
            </a:extLst>
          </p:cNvPr>
          <p:cNvCxnSpPr>
            <a:cxnSpLocks/>
          </p:cNvCxnSpPr>
          <p:nvPr/>
        </p:nvCxnSpPr>
        <p:spPr>
          <a:xfrm>
            <a:off x="7156580" y="2655249"/>
            <a:ext cx="4709606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AA90BC-7563-495B-8333-59CD4424AA38}"/>
              </a:ext>
            </a:extLst>
          </p:cNvPr>
          <p:cNvCxnSpPr>
            <a:cxnSpLocks/>
          </p:cNvCxnSpPr>
          <p:nvPr/>
        </p:nvCxnSpPr>
        <p:spPr>
          <a:xfrm>
            <a:off x="6744673" y="2807511"/>
            <a:ext cx="4790869" cy="0"/>
          </a:xfrm>
          <a:prstGeom prst="line">
            <a:avLst/>
          </a:prstGeom>
          <a:ln w="38100" cap="rnd" cmpd="thinThick">
            <a:solidFill>
              <a:srgbClr val="1D2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8606C7D-CC87-4A38-8242-5FC69CE3693B}"/>
              </a:ext>
            </a:extLst>
          </p:cNvPr>
          <p:cNvSpPr txBox="1"/>
          <p:nvPr/>
        </p:nvSpPr>
        <p:spPr>
          <a:xfrm>
            <a:off x="923191" y="6581001"/>
            <a:ext cx="11268809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93F377-0EC7-4B07-B337-F0DFD6A876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" y="6376524"/>
            <a:ext cx="784927" cy="4814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806F753-B758-4A7F-9770-4BEB4A3AC2B3}"/>
              </a:ext>
            </a:extLst>
          </p:cNvPr>
          <p:cNvSpPr/>
          <p:nvPr/>
        </p:nvSpPr>
        <p:spPr>
          <a:xfrm>
            <a:off x="857755" y="6590449"/>
            <a:ext cx="88405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Research and Innovation under Grant Agreement no. 857796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857755" y="1614974"/>
            <a:ext cx="5159829" cy="3704252"/>
            <a:chOff x="3516085" y="1576874"/>
            <a:chExt cx="5159829" cy="3704252"/>
          </a:xfrm>
        </p:grpSpPr>
        <p:pic>
          <p:nvPicPr>
            <p:cNvPr id="37" name="Picture 21">
              <a:extLst>
                <a:ext uri="{FF2B5EF4-FFF2-40B4-BE49-F238E27FC236}">
                  <a16:creationId xmlns:a16="http://schemas.microsoft.com/office/drawing/2014/main" id="{7A58DCE1-25AE-425F-AFEA-44DA65126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6160" y="1836623"/>
              <a:ext cx="1115740" cy="585050"/>
            </a:xfrm>
            <a:prstGeom prst="rect">
              <a:avLst/>
            </a:prstGeom>
          </p:spPr>
        </p:pic>
        <p:pic>
          <p:nvPicPr>
            <p:cNvPr id="38" name="Picture 22">
              <a:extLst>
                <a:ext uri="{FF2B5EF4-FFF2-40B4-BE49-F238E27FC236}">
                  <a16:creationId xmlns:a16="http://schemas.microsoft.com/office/drawing/2014/main" id="{6EE14E13-329B-41B5-8CC1-88580A08C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195" y="2434487"/>
              <a:ext cx="591146" cy="1080370"/>
            </a:xfrm>
            <a:prstGeom prst="rect">
              <a:avLst/>
            </a:prstGeom>
          </p:spPr>
        </p:pic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FFE8828D-C2EF-4B75-8FCF-1365F81B1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8610" y="2549523"/>
              <a:ext cx="1136136" cy="533430"/>
            </a:xfrm>
            <a:prstGeom prst="rect">
              <a:avLst/>
            </a:prstGeom>
          </p:spPr>
        </p:pic>
        <p:pic>
          <p:nvPicPr>
            <p:cNvPr id="40" name="Picture 24">
              <a:extLst>
                <a:ext uri="{FF2B5EF4-FFF2-40B4-BE49-F238E27FC236}">
                  <a16:creationId xmlns:a16="http://schemas.microsoft.com/office/drawing/2014/main" id="{D371F61F-A747-413C-B28B-3CBBEE114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2210" y="3576737"/>
              <a:ext cx="1018552" cy="509277"/>
            </a:xfrm>
            <a:prstGeom prst="rect">
              <a:avLst/>
            </a:prstGeom>
          </p:spPr>
        </p:pic>
        <p:pic>
          <p:nvPicPr>
            <p:cNvPr id="41" name="Picture 25">
              <a:extLst>
                <a:ext uri="{FF2B5EF4-FFF2-40B4-BE49-F238E27FC236}">
                  <a16:creationId xmlns:a16="http://schemas.microsoft.com/office/drawing/2014/main" id="{3A94B829-B53D-446C-8122-A4AA802BE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2437" y="2440509"/>
              <a:ext cx="774444" cy="849090"/>
            </a:xfrm>
            <a:prstGeom prst="rect">
              <a:avLst/>
            </a:prstGeom>
          </p:spPr>
        </p:pic>
        <p:pic>
          <p:nvPicPr>
            <p:cNvPr id="42" name="Picture 26">
              <a:extLst>
                <a:ext uri="{FF2B5EF4-FFF2-40B4-BE49-F238E27FC236}">
                  <a16:creationId xmlns:a16="http://schemas.microsoft.com/office/drawing/2014/main" id="{0ED2FF5D-782A-4662-842F-B139C4D7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1934" y="2432968"/>
              <a:ext cx="1395624" cy="588425"/>
            </a:xfrm>
            <a:prstGeom prst="rect">
              <a:avLst/>
            </a:prstGeom>
          </p:spPr>
        </p:pic>
        <p:pic>
          <p:nvPicPr>
            <p:cNvPr id="43" name="Picture 27">
              <a:extLst>
                <a:ext uri="{FF2B5EF4-FFF2-40B4-BE49-F238E27FC236}">
                  <a16:creationId xmlns:a16="http://schemas.microsoft.com/office/drawing/2014/main" id="{0413250F-E91F-45DC-8B81-4BD9177AA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77637" y="3263000"/>
              <a:ext cx="795324" cy="631581"/>
            </a:xfrm>
            <a:prstGeom prst="rect">
              <a:avLst/>
            </a:prstGeom>
          </p:spPr>
        </p:pic>
        <p:pic>
          <p:nvPicPr>
            <p:cNvPr id="44" name="Picture 28">
              <a:extLst>
                <a:ext uri="{FF2B5EF4-FFF2-40B4-BE49-F238E27FC236}">
                  <a16:creationId xmlns:a16="http://schemas.microsoft.com/office/drawing/2014/main" id="{1AC23059-94BB-4327-A59D-2E991CF83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32307" y="4135480"/>
              <a:ext cx="1537881" cy="484666"/>
            </a:xfrm>
            <a:prstGeom prst="rect">
              <a:avLst/>
            </a:prstGeom>
          </p:spPr>
        </p:pic>
        <p:pic>
          <p:nvPicPr>
            <p:cNvPr id="45" name="Picture 29">
              <a:extLst>
                <a:ext uri="{FF2B5EF4-FFF2-40B4-BE49-F238E27FC236}">
                  <a16:creationId xmlns:a16="http://schemas.microsoft.com/office/drawing/2014/main" id="{E6A260CF-C582-4F41-9685-B9E11DBBC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3287" y="3489540"/>
              <a:ext cx="1272712" cy="546563"/>
            </a:xfrm>
            <a:prstGeom prst="rect">
              <a:avLst/>
            </a:prstGeom>
          </p:spPr>
        </p:pic>
        <p:pic>
          <p:nvPicPr>
            <p:cNvPr id="46" name="Picture 30">
              <a:extLst>
                <a:ext uri="{FF2B5EF4-FFF2-40B4-BE49-F238E27FC236}">
                  <a16:creationId xmlns:a16="http://schemas.microsoft.com/office/drawing/2014/main" id="{4A133617-96EE-4FDF-865E-988DEFC70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84243" y="3405252"/>
              <a:ext cx="1164043" cy="574463"/>
            </a:xfrm>
            <a:prstGeom prst="rect">
              <a:avLst/>
            </a:prstGeom>
          </p:spPr>
        </p:pic>
        <p:pic>
          <p:nvPicPr>
            <p:cNvPr id="47" name="Picture 4" descr="RÃ©sultat de recherche d'images pour &quot;EUROPEAN RENEWABLE GAS REGISTRY&quot;">
              <a:extLst>
                <a:ext uri="{FF2B5EF4-FFF2-40B4-BE49-F238E27FC236}">
                  <a16:creationId xmlns:a16="http://schemas.microsoft.com/office/drawing/2014/main" id="{281BA132-D727-4FE7-87BF-13A2E12F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643" y="4356410"/>
              <a:ext cx="1257269" cy="890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: Rounded Corners 31">
              <a:extLst>
                <a:ext uri="{FF2B5EF4-FFF2-40B4-BE49-F238E27FC236}">
                  <a16:creationId xmlns:a16="http://schemas.microsoft.com/office/drawing/2014/main" id="{1890328C-E03E-4BC8-8859-8CAFE8A5F1D7}"/>
                </a:ext>
              </a:extLst>
            </p:cNvPr>
            <p:cNvSpPr/>
            <p:nvPr/>
          </p:nvSpPr>
          <p:spPr>
            <a:xfrm>
              <a:off x="3516085" y="1576874"/>
              <a:ext cx="5159829" cy="3704252"/>
            </a:xfrm>
            <a:prstGeom prst="roundRect">
              <a:avLst/>
            </a:prstGeom>
            <a:noFill/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pic>
          <p:nvPicPr>
            <p:cNvPr id="49" name="Picture 6" descr="RÃ©sultat de recherche d'images pour &quot;ELERING AS&quot;">
              <a:extLst>
                <a:ext uri="{FF2B5EF4-FFF2-40B4-BE49-F238E27FC236}">
                  <a16:creationId xmlns:a16="http://schemas.microsoft.com/office/drawing/2014/main" id="{311208A1-A957-4F0C-BA38-CE2443470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964" y="4193628"/>
              <a:ext cx="1145275" cy="39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2">
              <a:extLst>
                <a:ext uri="{FF2B5EF4-FFF2-40B4-BE49-F238E27FC236}">
                  <a16:creationId xmlns:a16="http://schemas.microsoft.com/office/drawing/2014/main" id="{E260F38A-4829-46BA-B920-F2AF162DE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662450" y="4251033"/>
              <a:ext cx="621206" cy="803517"/>
            </a:xfrm>
            <a:prstGeom prst="rect">
              <a:avLst/>
            </a:prstGeom>
          </p:spPr>
        </p:pic>
        <p:pic>
          <p:nvPicPr>
            <p:cNvPr id="51" name="Picture 3" descr="Logo&#10;&#10;Description automatically generated">
              <a:extLst>
                <a:ext uri="{FF2B5EF4-FFF2-40B4-BE49-F238E27FC236}">
                  <a16:creationId xmlns:a16="http://schemas.microsoft.com/office/drawing/2014/main" id="{9F92C85E-21CD-4432-AD4C-C1A4B5094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746" y="1819625"/>
              <a:ext cx="1115740" cy="488800"/>
            </a:xfrm>
            <a:prstGeom prst="rect">
              <a:avLst/>
            </a:prstGeom>
          </p:spPr>
        </p:pic>
        <p:pic>
          <p:nvPicPr>
            <p:cNvPr id="52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814B183B-AC5A-41E5-9119-18D3CB69B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9647" r="-755" b="28782"/>
            <a:stretch/>
          </p:blipFill>
          <p:spPr>
            <a:xfrm>
              <a:off x="5761989" y="4745013"/>
              <a:ext cx="1195817" cy="395120"/>
            </a:xfrm>
            <a:prstGeom prst="rect">
              <a:avLst/>
            </a:prstGeom>
          </p:spPr>
        </p:pic>
        <p:pic>
          <p:nvPicPr>
            <p:cNvPr id="53" name="Picture 11" descr="Logo&#10;&#10;Description automatically generated">
              <a:extLst>
                <a:ext uri="{FF2B5EF4-FFF2-40B4-BE49-F238E27FC236}">
                  <a16:creationId xmlns:a16="http://schemas.microsoft.com/office/drawing/2014/main" id="{D94AFAE9-00B5-434A-AC64-CA0868838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669" y="1866188"/>
              <a:ext cx="1537882" cy="422431"/>
            </a:xfrm>
            <a:prstGeom prst="rect">
              <a:avLst/>
            </a:prstGeom>
          </p:spPr>
        </p:pic>
      </p:grpSp>
      <p:sp>
        <p:nvSpPr>
          <p:cNvPr id="26" name="Untertitel 2">
            <a:extLst>
              <a:ext uri="{FF2B5EF4-FFF2-40B4-BE49-F238E27FC236}">
                <a16:creationId xmlns:a16="http://schemas.microsoft.com/office/drawing/2014/main" id="{53769638-5412-EF5C-026F-DD4DA5936180}"/>
              </a:ext>
            </a:extLst>
          </p:cNvPr>
          <p:cNvSpPr txBox="1">
            <a:spLocks/>
          </p:cNvSpPr>
          <p:nvPr/>
        </p:nvSpPr>
        <p:spPr>
          <a:xfrm>
            <a:off x="7944617" y="3429000"/>
            <a:ext cx="3590925" cy="181955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200" b="1" dirty="0">
                <a:solidFill>
                  <a:srgbClr val="5F5F5F"/>
                </a:solidFill>
              </a:rPr>
              <a:t>Contact</a:t>
            </a:r>
            <a:r>
              <a:rPr lang="de-AT" sz="1200" dirty="0">
                <a:solidFill>
                  <a:srgbClr val="5F5F5F"/>
                </a:solidFill>
              </a:rPr>
              <a:t> </a:t>
            </a:r>
            <a:br>
              <a:rPr lang="de-AT" sz="1200" dirty="0">
                <a:solidFill>
                  <a:srgbClr val="5F5F5F"/>
                </a:solidFill>
              </a:rPr>
            </a:br>
            <a:r>
              <a:rPr lang="de-AT" sz="1200" dirty="0">
                <a:solidFill>
                  <a:srgbClr val="5F5F5F"/>
                </a:solidFill>
              </a:rPr>
              <a:t>AGCS Gas Clearing &amp; Settlement AG</a:t>
            </a:r>
            <a:br>
              <a:rPr lang="de-AT" sz="1200" dirty="0">
                <a:solidFill>
                  <a:srgbClr val="5F5F5F"/>
                </a:solidFill>
              </a:rPr>
            </a:br>
            <a:r>
              <a:rPr lang="de-AT" sz="1200" dirty="0">
                <a:solidFill>
                  <a:srgbClr val="5F5F5F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www.agcs.at</a:t>
            </a:r>
            <a:r>
              <a:rPr lang="de-AT" sz="1200" dirty="0">
                <a:solidFill>
                  <a:srgbClr val="5F5F5F"/>
                </a:solidFill>
              </a:rPr>
              <a:t> </a:t>
            </a:r>
            <a:r>
              <a:rPr lang="de-AT" sz="1200" dirty="0">
                <a:solidFill>
                  <a:srgbClr val="5F5F5F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www.biomethanregister.at</a:t>
            </a:r>
            <a:br>
              <a:rPr lang="de-AT" sz="1200" dirty="0">
                <a:solidFill>
                  <a:srgbClr val="5F5F5F"/>
                </a:solidFill>
              </a:rPr>
            </a:br>
            <a:r>
              <a:rPr lang="de-AT" sz="1200" dirty="0">
                <a:solidFill>
                  <a:srgbClr val="5F5F5F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de-AT" sz="1200" dirty="0">
                <a:solidFill>
                  <a:srgbClr val="5F5F5F"/>
                </a:solidFill>
              </a:rPr>
              <a:t> </a:t>
            </a:r>
            <a:r>
              <a:rPr lang="de-AT" sz="1200" dirty="0">
                <a:solidFill>
                  <a:srgbClr val="5F5F5F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info@biomethanregister.at</a:t>
            </a:r>
            <a:endParaRPr lang="de-AT" sz="1200" dirty="0">
              <a:solidFill>
                <a:srgbClr val="5F5F5F"/>
              </a:solidFill>
            </a:endParaRPr>
          </a:p>
          <a:p>
            <a:pPr marL="0" indent="0">
              <a:buNone/>
            </a:pPr>
            <a:r>
              <a:rPr lang="de-AT" sz="1200" b="1" dirty="0">
                <a:solidFill>
                  <a:srgbClr val="5F5F5F"/>
                </a:solidFill>
              </a:rPr>
              <a:t>Project Management</a:t>
            </a:r>
            <a:br>
              <a:rPr lang="de-AT" sz="1200" b="1" dirty="0">
                <a:solidFill>
                  <a:srgbClr val="5F5F5F"/>
                </a:solidFill>
              </a:rPr>
            </a:br>
            <a:r>
              <a:rPr lang="de-AT" sz="1200" dirty="0">
                <a:solidFill>
                  <a:srgbClr val="5F5F5F"/>
                </a:solidFill>
              </a:rPr>
              <a:t>Stefanie Königsberger: </a:t>
            </a:r>
            <a:r>
              <a:rPr lang="de-AT" sz="1200" dirty="0">
                <a:solidFill>
                  <a:srgbClr val="5F5F5F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stefanie.koenigsberger@agcs.at</a:t>
            </a:r>
            <a:br>
              <a:rPr lang="de-AT" sz="1200" dirty="0">
                <a:solidFill>
                  <a:srgbClr val="5F5F5F"/>
                </a:solidFill>
              </a:rPr>
            </a:br>
            <a:r>
              <a:rPr lang="de-AT" sz="1200" dirty="0">
                <a:solidFill>
                  <a:srgbClr val="5F5F5F"/>
                </a:solidFill>
              </a:rPr>
              <a:t>Andreas Wolf: </a:t>
            </a:r>
            <a:r>
              <a:rPr lang="de-AT" sz="1200" dirty="0">
                <a:solidFill>
                  <a:srgbClr val="5F5F5F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andreas.wolf@agcs.at</a:t>
            </a:r>
            <a:r>
              <a:rPr lang="de-AT" sz="1200" dirty="0">
                <a:solidFill>
                  <a:srgbClr val="5F5F5F"/>
                </a:solidFill>
              </a:rPr>
              <a:t> </a:t>
            </a:r>
            <a:br>
              <a:rPr lang="de-AT" sz="1200" dirty="0">
                <a:solidFill>
                  <a:srgbClr val="5F5F5F"/>
                </a:solidFill>
              </a:rPr>
            </a:br>
            <a:r>
              <a:rPr lang="de-AT" sz="1200" dirty="0">
                <a:solidFill>
                  <a:srgbClr val="5F5F5F"/>
                </a:solidFill>
              </a:rPr>
              <a:t>Julian Auderieth: </a:t>
            </a:r>
            <a:r>
              <a:rPr lang="de-AT" sz="1200" u="sng" dirty="0">
                <a:solidFill>
                  <a:srgbClr val="5F5F5F"/>
                </a:solidFill>
              </a:rPr>
              <a:t>julian.auderiet@agcs.at</a:t>
            </a:r>
          </a:p>
          <a:p>
            <a:pPr marL="0" indent="0">
              <a:buNone/>
            </a:pPr>
            <a:r>
              <a:rPr lang="de-AT" sz="1200" b="1" dirty="0">
                <a:solidFill>
                  <a:srgbClr val="5F5F5F"/>
                </a:solidFill>
              </a:rPr>
              <a:t>REGATRACE Support</a:t>
            </a:r>
            <a:br>
              <a:rPr lang="de-AT" sz="1200" dirty="0">
                <a:solidFill>
                  <a:srgbClr val="5F5F5F"/>
                </a:solidFill>
              </a:rPr>
            </a:br>
            <a:r>
              <a:rPr lang="de-AT" sz="1200" u="sng" dirty="0">
                <a:solidFill>
                  <a:srgbClr val="5F5F5F"/>
                </a:solidFill>
              </a:rPr>
              <a:t>support-regatrace@agcs.at </a:t>
            </a:r>
            <a:endParaRPr lang="de-AT" sz="12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0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BE9B17-D54C-D27E-978F-AFC033B3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636939"/>
            <a:ext cx="7189196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000" b="1" dirty="0">
                <a:solidFill>
                  <a:srgbClr val="5F5F5F"/>
                </a:solidFill>
              </a:rPr>
              <a:t>Tasks of AGCS Gas Clearing &amp; Settlement AG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5F5F5F"/>
                </a:solidFill>
              </a:rPr>
              <a:t>Balancing Group Coordinator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5F5F5F"/>
                </a:solidFill>
              </a:rPr>
              <a:t>Clearing of the Austrian gas market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5F5F5F"/>
                </a:solidFill>
              </a:rPr>
              <a:t>Organisation</a:t>
            </a:r>
            <a:r>
              <a:rPr lang="en-US" sz="2000" dirty="0">
                <a:solidFill>
                  <a:srgbClr val="5F5F5F"/>
                </a:solidFill>
              </a:rPr>
              <a:t> of the </a:t>
            </a:r>
            <a:r>
              <a:rPr lang="en-US" sz="2000" dirty="0"/>
              <a:t>imbalancing energy market </a:t>
            </a:r>
            <a:r>
              <a:rPr lang="en-US" sz="2000" dirty="0">
                <a:solidFill>
                  <a:srgbClr val="5F5F5F"/>
                </a:solidFill>
              </a:rPr>
              <a:t>in Austria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5F5F5F"/>
                </a:solidFill>
              </a:rPr>
              <a:t>Calculation and settlement of imbalancing energy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2000" dirty="0">
                <a:solidFill>
                  <a:srgbClr val="5F5F5F"/>
                </a:solidFill>
              </a:rPr>
              <a:t>MERIT Order List </a:t>
            </a:r>
            <a:r>
              <a:rPr lang="de-AT" sz="2000" dirty="0" err="1">
                <a:solidFill>
                  <a:srgbClr val="5F5F5F"/>
                </a:solidFill>
              </a:rPr>
              <a:t>platforms</a:t>
            </a:r>
            <a:endParaRPr lang="de-AT" sz="2000" dirty="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2000" dirty="0">
                <a:solidFill>
                  <a:srgbClr val="5F5F5F"/>
                </a:solidFill>
              </a:rPr>
              <a:t>Supplier </a:t>
            </a:r>
            <a:r>
              <a:rPr lang="de-AT" sz="2000" dirty="0" err="1">
                <a:solidFill>
                  <a:srgbClr val="5F5F5F"/>
                </a:solidFill>
              </a:rPr>
              <a:t>Switching</a:t>
            </a:r>
            <a:r>
              <a:rPr lang="de-AT" sz="2000" dirty="0">
                <a:solidFill>
                  <a:srgbClr val="5F5F5F"/>
                </a:solidFill>
              </a:rPr>
              <a:t> </a:t>
            </a:r>
            <a:r>
              <a:rPr lang="de-AT" sz="2000" dirty="0" err="1">
                <a:solidFill>
                  <a:srgbClr val="5F5F5F"/>
                </a:solidFill>
              </a:rPr>
              <a:t>Platform</a:t>
            </a:r>
            <a:r>
              <a:rPr lang="de-AT" sz="2000" dirty="0">
                <a:solidFill>
                  <a:srgbClr val="5F5F5F"/>
                </a:solidFill>
              </a:rPr>
              <a:t> in Austria </a:t>
            </a:r>
            <a:r>
              <a:rPr lang="de-AT" sz="2000" dirty="0" err="1">
                <a:solidFill>
                  <a:srgbClr val="5F5F5F"/>
                </a:solidFill>
              </a:rPr>
              <a:t>ENERGYlink</a:t>
            </a:r>
            <a:endParaRPr lang="de-AT" sz="2000" dirty="0">
              <a:solidFill>
                <a:srgbClr val="5F5F5F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5F5F5F"/>
                </a:solidFill>
              </a:rPr>
              <a:t>Tracking of all gas movements and injections in Austria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000" b="1" dirty="0">
                <a:solidFill>
                  <a:srgbClr val="5F5F5F"/>
                </a:solidFill>
              </a:rPr>
              <a:t>incl. biomethane, renewable gases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rgbClr val="5F5F5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5F5F5F"/>
                </a:solidFill>
              </a:rPr>
              <a:t>Basis of our 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5F5F5F"/>
                </a:solidFill>
              </a:rPr>
              <a:t>Austrian Gas Economy Act </a:t>
            </a:r>
            <a:r>
              <a:rPr lang="de-AT" sz="2000" dirty="0">
                <a:solidFill>
                  <a:srgbClr val="5F5F5F"/>
                </a:solidFill>
              </a:rPr>
              <a:t>(GWG 2011)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5F5F5F"/>
                </a:solidFill>
              </a:rPr>
              <a:t>Terms and Conditions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5F5F5F"/>
                </a:solidFill>
              </a:rPr>
              <a:t>Renewable Electricity Act (ÖSG 2012)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AT" sz="2000" b="1" dirty="0">
                <a:solidFill>
                  <a:srgbClr val="5F5F5F"/>
                </a:solidFill>
              </a:rPr>
              <a:t>AGCS Biomethan Register Austria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2100" dirty="0" err="1"/>
              <a:t>Renewables</a:t>
            </a:r>
            <a:r>
              <a:rPr lang="de-AT" sz="2100" dirty="0"/>
              <a:t> Expansion Act (EAG 2021)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AT" sz="2100" b="1" dirty="0">
                <a:solidFill>
                  <a:srgbClr val="5F5F5F"/>
                </a:solidFill>
              </a:rPr>
              <a:t>Data </a:t>
            </a:r>
            <a:r>
              <a:rPr lang="de-AT" sz="2100" b="1" dirty="0" err="1">
                <a:solidFill>
                  <a:srgbClr val="5F5F5F"/>
                </a:solidFill>
              </a:rPr>
              <a:t>exchange</a:t>
            </a:r>
            <a:r>
              <a:rPr lang="de-AT" sz="2100" b="1" dirty="0">
                <a:solidFill>
                  <a:srgbClr val="5F5F5F"/>
                </a:solidFill>
              </a:rPr>
              <a:t> </a:t>
            </a:r>
            <a:r>
              <a:rPr lang="de-AT" sz="2100" b="1" dirty="0" err="1">
                <a:solidFill>
                  <a:srgbClr val="5F5F5F"/>
                </a:solidFill>
              </a:rPr>
              <a:t>between</a:t>
            </a:r>
            <a:r>
              <a:rPr lang="de-AT" sz="2100" b="1" dirty="0">
                <a:solidFill>
                  <a:srgbClr val="5F5F5F"/>
                </a:solidFill>
              </a:rPr>
              <a:t> </a:t>
            </a:r>
            <a:r>
              <a:rPr lang="de-AT" sz="2100" b="1" dirty="0" err="1">
                <a:solidFill>
                  <a:srgbClr val="5F5F5F"/>
                </a:solidFill>
              </a:rPr>
              <a:t>established</a:t>
            </a:r>
            <a:r>
              <a:rPr lang="de-AT" sz="2100" b="1" dirty="0">
                <a:solidFill>
                  <a:srgbClr val="5F5F5F"/>
                </a:solidFill>
              </a:rPr>
              <a:t> </a:t>
            </a:r>
            <a:r>
              <a:rPr lang="de-AT" sz="2100" b="1" dirty="0" err="1">
                <a:solidFill>
                  <a:srgbClr val="5F5F5F"/>
                </a:solidFill>
              </a:rPr>
              <a:t>registries</a:t>
            </a:r>
            <a:endParaRPr lang="de-AT" sz="2100" b="1" dirty="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rgbClr val="5F5F5F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C8AD46-730A-888C-818E-C1E7B958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services to the Austrian gas market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9CA2EF-2FCC-3CA3-0B9F-F6BA05D5D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66" y="2649719"/>
            <a:ext cx="1924093" cy="720000"/>
          </a:xfrm>
          <a:prstGeom prst="rect">
            <a:avLst/>
          </a:prstGeom>
        </p:spPr>
      </p:pic>
      <p:pic>
        <p:nvPicPr>
          <p:cNvPr id="6" name="Grafik 3">
            <a:extLst>
              <a:ext uri="{FF2B5EF4-FFF2-40B4-BE49-F238E27FC236}">
                <a16:creationId xmlns:a16="http://schemas.microsoft.com/office/drawing/2014/main" id="{F6EBF688-C721-B00D-99CE-FACE029DF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"/>
          <a:stretch/>
        </p:blipFill>
        <p:spPr bwMode="auto">
          <a:xfrm>
            <a:off x="8215030" y="3648798"/>
            <a:ext cx="3620410" cy="61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österreich flagge">
            <a:extLst>
              <a:ext uri="{FF2B5EF4-FFF2-40B4-BE49-F238E27FC236}">
                <a16:creationId xmlns:a16="http://schemas.microsoft.com/office/drawing/2014/main" id="{FE7B70AA-4E1C-AAEF-C6CD-EBC18DF3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0" y="763186"/>
            <a:ext cx="477846" cy="318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C8AD46-730A-888C-818E-C1E7B95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59" y="333699"/>
            <a:ext cx="8197997" cy="689875"/>
          </a:xfrm>
        </p:spPr>
        <p:txBody>
          <a:bodyPr/>
          <a:lstStyle/>
          <a:p>
            <a:r>
              <a:rPr lang="de-DE" b="1" dirty="0"/>
              <a:t>Challenges</a:t>
            </a:r>
            <a:r>
              <a:rPr lang="en-GB" dirty="0"/>
              <a:t> </a:t>
            </a:r>
            <a:br>
              <a:rPr lang="en-GB" dirty="0"/>
            </a:br>
            <a:r>
              <a:rPr lang="en-GB" sz="2800" dirty="0"/>
              <a:t>for a European certificate system for renewable gas</a:t>
            </a:r>
            <a:endParaRPr lang="de-DE" dirty="0"/>
          </a:p>
        </p:txBody>
      </p:sp>
      <p:sp>
        <p:nvSpPr>
          <p:cNvPr id="6" name="Google Shape;520;p25">
            <a:extLst>
              <a:ext uri="{FF2B5EF4-FFF2-40B4-BE49-F238E27FC236}">
                <a16:creationId xmlns:a16="http://schemas.microsoft.com/office/drawing/2014/main" id="{70AEB134-551B-C085-916F-76AAAA4F782A}"/>
              </a:ext>
            </a:extLst>
          </p:cNvPr>
          <p:cNvSpPr/>
          <p:nvPr/>
        </p:nvSpPr>
        <p:spPr>
          <a:xfrm>
            <a:off x="9468214" y="2575430"/>
            <a:ext cx="45235" cy="999195"/>
          </a:xfrm>
          <a:custGeom>
            <a:avLst/>
            <a:gdLst/>
            <a:ahLst/>
            <a:cxnLst/>
            <a:rect l="l" t="t" r="r" b="b"/>
            <a:pathLst>
              <a:path w="739" h="16324" extrusionOk="0">
                <a:moveTo>
                  <a:pt x="0" y="0"/>
                </a:moveTo>
                <a:lnTo>
                  <a:pt x="0" y="16324"/>
                </a:lnTo>
                <a:lnTo>
                  <a:pt x="738" y="16324"/>
                </a:lnTo>
                <a:lnTo>
                  <a:pt x="738" y="0"/>
                </a:ln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521;p25">
            <a:extLst>
              <a:ext uri="{FF2B5EF4-FFF2-40B4-BE49-F238E27FC236}">
                <a16:creationId xmlns:a16="http://schemas.microsoft.com/office/drawing/2014/main" id="{259EBA09-1B24-F219-C5BC-96B1A3A3D200}"/>
              </a:ext>
            </a:extLst>
          </p:cNvPr>
          <p:cNvSpPr/>
          <p:nvPr/>
        </p:nvSpPr>
        <p:spPr>
          <a:xfrm>
            <a:off x="1718805" y="2575430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4"/>
                  <a:pt x="965" y="6477"/>
                </a:cubicBezTo>
                <a:cubicBezTo>
                  <a:pt x="1620" y="6168"/>
                  <a:pt x="2322" y="5953"/>
                  <a:pt x="2834" y="5953"/>
                </a:cubicBezTo>
                <a:cubicBezTo>
                  <a:pt x="4073" y="5953"/>
                  <a:pt x="4751" y="6942"/>
                  <a:pt x="4751" y="8156"/>
                </a:cubicBezTo>
                <a:cubicBezTo>
                  <a:pt x="4751" y="9370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8" y="9749"/>
                  <a:pt x="768" y="9727"/>
                  <a:pt x="669" y="9727"/>
                </a:cubicBezTo>
                <a:cubicBezTo>
                  <a:pt x="320" y="9727"/>
                  <a:pt x="1" y="10013"/>
                  <a:pt x="1" y="10394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3"/>
                  <a:pt x="5954" y="19145"/>
                </a:cubicBezTo>
                <a:cubicBezTo>
                  <a:pt x="5954" y="20396"/>
                  <a:pt x="6942" y="21062"/>
                  <a:pt x="8156" y="21062"/>
                </a:cubicBezTo>
                <a:cubicBezTo>
                  <a:pt x="9371" y="21062"/>
                  <a:pt x="10359" y="20396"/>
                  <a:pt x="10359" y="19145"/>
                </a:cubicBezTo>
                <a:cubicBezTo>
                  <a:pt x="10359" y="18633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4"/>
                </a:lnTo>
                <a:cubicBezTo>
                  <a:pt x="16324" y="10013"/>
                  <a:pt x="16643" y="9727"/>
                  <a:pt x="16993" y="9727"/>
                </a:cubicBezTo>
                <a:cubicBezTo>
                  <a:pt x="17091" y="9727"/>
                  <a:pt x="17192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0"/>
                  <a:pt x="21063" y="8156"/>
                </a:cubicBezTo>
                <a:cubicBezTo>
                  <a:pt x="21063" y="6942"/>
                  <a:pt x="20396" y="5953"/>
                  <a:pt x="19146" y="5953"/>
                </a:cubicBezTo>
                <a:cubicBezTo>
                  <a:pt x="18634" y="5953"/>
                  <a:pt x="17931" y="6168"/>
                  <a:pt x="17289" y="6477"/>
                </a:cubicBezTo>
                <a:cubicBezTo>
                  <a:pt x="17189" y="6524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19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19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22;p25">
            <a:extLst>
              <a:ext uri="{FF2B5EF4-FFF2-40B4-BE49-F238E27FC236}">
                <a16:creationId xmlns:a16="http://schemas.microsoft.com/office/drawing/2014/main" id="{6E165727-DCB7-96B7-8760-1F93A8FFF35A}"/>
              </a:ext>
            </a:extLst>
          </p:cNvPr>
          <p:cNvSpPr/>
          <p:nvPr/>
        </p:nvSpPr>
        <p:spPr>
          <a:xfrm>
            <a:off x="9582998" y="2575430"/>
            <a:ext cx="890608" cy="999195"/>
          </a:xfrm>
          <a:custGeom>
            <a:avLst/>
            <a:gdLst/>
            <a:ahLst/>
            <a:cxnLst/>
            <a:rect l="l" t="t" r="r" b="b"/>
            <a:pathLst>
              <a:path w="14550" h="16324" extrusionOk="0">
                <a:moveTo>
                  <a:pt x="1" y="0"/>
                </a:moveTo>
                <a:lnTo>
                  <a:pt x="1" y="16324"/>
                </a:lnTo>
                <a:lnTo>
                  <a:pt x="9156" y="16324"/>
                </a:lnTo>
                <a:lnTo>
                  <a:pt x="14550" y="8168"/>
                </a:lnTo>
                <a:lnTo>
                  <a:pt x="9156" y="0"/>
                </a:ln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524;p25">
            <a:extLst>
              <a:ext uri="{FF2B5EF4-FFF2-40B4-BE49-F238E27FC236}">
                <a16:creationId xmlns:a16="http://schemas.microsoft.com/office/drawing/2014/main" id="{B937C1DF-CE6C-5CEE-187A-179CF2B63EAA}"/>
              </a:ext>
            </a:extLst>
          </p:cNvPr>
          <p:cNvSpPr/>
          <p:nvPr/>
        </p:nvSpPr>
        <p:spPr>
          <a:xfrm>
            <a:off x="2763861" y="2575766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0" name="Google Shape;525;p25">
            <a:extLst>
              <a:ext uri="{FF2B5EF4-FFF2-40B4-BE49-F238E27FC236}">
                <a16:creationId xmlns:a16="http://schemas.microsoft.com/office/drawing/2014/main" id="{D088F2EF-ACD0-18D6-9D05-20FE9C739A3A}"/>
              </a:ext>
            </a:extLst>
          </p:cNvPr>
          <p:cNvSpPr/>
          <p:nvPr/>
        </p:nvSpPr>
        <p:spPr>
          <a:xfrm>
            <a:off x="6348184" y="2576036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1" name="Google Shape;526;p25">
            <a:extLst>
              <a:ext uri="{FF2B5EF4-FFF2-40B4-BE49-F238E27FC236}">
                <a16:creationId xmlns:a16="http://schemas.microsoft.com/office/drawing/2014/main" id="{B3C3C01F-ADA5-8091-6E34-6685B44F14BF}"/>
              </a:ext>
            </a:extLst>
          </p:cNvPr>
          <p:cNvSpPr txBox="1"/>
          <p:nvPr/>
        </p:nvSpPr>
        <p:spPr>
          <a:xfrm>
            <a:off x="3232519" y="2847866"/>
            <a:ext cx="5167622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Legal Framework</a:t>
            </a:r>
          </a:p>
        </p:txBody>
      </p:sp>
      <p:sp>
        <p:nvSpPr>
          <p:cNvPr id="12" name="Google Shape;528;p25">
            <a:extLst>
              <a:ext uri="{FF2B5EF4-FFF2-40B4-BE49-F238E27FC236}">
                <a16:creationId xmlns:a16="http://schemas.microsoft.com/office/drawing/2014/main" id="{EA780CD2-A51D-D408-D483-FE14256563A4}"/>
              </a:ext>
            </a:extLst>
          </p:cNvPr>
          <p:cNvSpPr txBox="1"/>
          <p:nvPr/>
        </p:nvSpPr>
        <p:spPr>
          <a:xfrm>
            <a:off x="9721388" y="2811389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" name="Google Shape;536;p25">
            <a:extLst>
              <a:ext uri="{FF2B5EF4-FFF2-40B4-BE49-F238E27FC236}">
                <a16:creationId xmlns:a16="http://schemas.microsoft.com/office/drawing/2014/main" id="{6B9C3093-E3B1-2788-927A-B553D2ABEA25}"/>
              </a:ext>
            </a:extLst>
          </p:cNvPr>
          <p:cNvSpPr/>
          <p:nvPr/>
        </p:nvSpPr>
        <p:spPr>
          <a:xfrm>
            <a:off x="9468213" y="3936521"/>
            <a:ext cx="45235" cy="998523"/>
          </a:xfrm>
          <a:custGeom>
            <a:avLst/>
            <a:gdLst/>
            <a:ahLst/>
            <a:cxnLst/>
            <a:rect l="l" t="t" r="r" b="b"/>
            <a:pathLst>
              <a:path w="739" h="16313" extrusionOk="0">
                <a:moveTo>
                  <a:pt x="0" y="1"/>
                </a:moveTo>
                <a:lnTo>
                  <a:pt x="0" y="16312"/>
                </a:lnTo>
                <a:lnTo>
                  <a:pt x="738" y="16312"/>
                </a:lnTo>
                <a:lnTo>
                  <a:pt x="738" y="1"/>
                </a:ln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537;p25">
            <a:extLst>
              <a:ext uri="{FF2B5EF4-FFF2-40B4-BE49-F238E27FC236}">
                <a16:creationId xmlns:a16="http://schemas.microsoft.com/office/drawing/2014/main" id="{71ACBF6C-45F2-4636-FD3C-4F44210B33D0}"/>
              </a:ext>
            </a:extLst>
          </p:cNvPr>
          <p:cNvSpPr/>
          <p:nvPr/>
        </p:nvSpPr>
        <p:spPr>
          <a:xfrm>
            <a:off x="1718805" y="3936521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5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8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2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2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8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5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5"/>
                  <a:pt x="9799" y="965"/>
                </a:cubicBezTo>
                <a:cubicBezTo>
                  <a:pt x="10133" y="1608"/>
                  <a:pt x="10359" y="2311"/>
                  <a:pt x="10359" y="2823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3"/>
                </a:cubicBezTo>
                <a:cubicBezTo>
                  <a:pt x="5954" y="2311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38;p25">
            <a:extLst>
              <a:ext uri="{FF2B5EF4-FFF2-40B4-BE49-F238E27FC236}">
                <a16:creationId xmlns:a16="http://schemas.microsoft.com/office/drawing/2014/main" id="{682FF5ED-B4C3-E288-60AC-85B7070A6EAF}"/>
              </a:ext>
            </a:extLst>
          </p:cNvPr>
          <p:cNvSpPr/>
          <p:nvPr/>
        </p:nvSpPr>
        <p:spPr>
          <a:xfrm>
            <a:off x="9582997" y="3936521"/>
            <a:ext cx="890608" cy="998523"/>
          </a:xfrm>
          <a:custGeom>
            <a:avLst/>
            <a:gdLst/>
            <a:ahLst/>
            <a:cxnLst/>
            <a:rect l="l" t="t" r="r" b="b"/>
            <a:pathLst>
              <a:path w="14550" h="16313" extrusionOk="0">
                <a:moveTo>
                  <a:pt x="1" y="1"/>
                </a:moveTo>
                <a:lnTo>
                  <a:pt x="1" y="16312"/>
                </a:lnTo>
                <a:lnTo>
                  <a:pt x="9156" y="16312"/>
                </a:lnTo>
                <a:lnTo>
                  <a:pt x="14550" y="8157"/>
                </a:lnTo>
                <a:lnTo>
                  <a:pt x="9156" y="1"/>
                </a:ln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540;p25">
            <a:extLst>
              <a:ext uri="{FF2B5EF4-FFF2-40B4-BE49-F238E27FC236}">
                <a16:creationId xmlns:a16="http://schemas.microsoft.com/office/drawing/2014/main" id="{27CC1146-5CD4-D859-C549-55649A7CD711}"/>
              </a:ext>
            </a:extLst>
          </p:cNvPr>
          <p:cNvSpPr/>
          <p:nvPr/>
        </p:nvSpPr>
        <p:spPr>
          <a:xfrm>
            <a:off x="2763861" y="3936353"/>
            <a:ext cx="4123487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7" name="Google Shape;541;p25">
            <a:extLst>
              <a:ext uri="{FF2B5EF4-FFF2-40B4-BE49-F238E27FC236}">
                <a16:creationId xmlns:a16="http://schemas.microsoft.com/office/drawing/2014/main" id="{C28D2365-C343-D04E-C1DF-93300F9392CC}"/>
              </a:ext>
            </a:extLst>
          </p:cNvPr>
          <p:cNvSpPr/>
          <p:nvPr/>
        </p:nvSpPr>
        <p:spPr>
          <a:xfrm>
            <a:off x="6348184" y="3936623"/>
            <a:ext cx="3050440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8" name="Google Shape;542;p25">
            <a:extLst>
              <a:ext uri="{FF2B5EF4-FFF2-40B4-BE49-F238E27FC236}">
                <a16:creationId xmlns:a16="http://schemas.microsoft.com/office/drawing/2014/main" id="{77F8B353-C670-4C0F-EE6A-62E9BB80D96C}"/>
              </a:ext>
            </a:extLst>
          </p:cNvPr>
          <p:cNvSpPr txBox="1"/>
          <p:nvPr/>
        </p:nvSpPr>
        <p:spPr>
          <a:xfrm>
            <a:off x="3232519" y="4208869"/>
            <a:ext cx="5322038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Certification and Sustainability</a:t>
            </a:r>
            <a:endParaRPr sz="2400" dirty="0">
              <a:solidFill>
                <a:srgbClr val="FFFFFF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544;p25">
            <a:extLst>
              <a:ext uri="{FF2B5EF4-FFF2-40B4-BE49-F238E27FC236}">
                <a16:creationId xmlns:a16="http://schemas.microsoft.com/office/drawing/2014/main" id="{04144EA3-0435-0E8F-BDC4-B34AC270BC7E}"/>
              </a:ext>
            </a:extLst>
          </p:cNvPr>
          <p:cNvSpPr txBox="1"/>
          <p:nvPr/>
        </p:nvSpPr>
        <p:spPr>
          <a:xfrm>
            <a:off x="9721387" y="4172143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555;p25">
            <a:extLst>
              <a:ext uri="{FF2B5EF4-FFF2-40B4-BE49-F238E27FC236}">
                <a16:creationId xmlns:a16="http://schemas.microsoft.com/office/drawing/2014/main" id="{6D2C558D-A426-AA49-927F-4BF6773C91E9}"/>
              </a:ext>
            </a:extLst>
          </p:cNvPr>
          <p:cNvSpPr/>
          <p:nvPr/>
        </p:nvSpPr>
        <p:spPr>
          <a:xfrm>
            <a:off x="9468214" y="5297374"/>
            <a:ext cx="45235" cy="999195"/>
          </a:xfrm>
          <a:custGeom>
            <a:avLst/>
            <a:gdLst/>
            <a:ahLst/>
            <a:cxnLst/>
            <a:rect l="l" t="t" r="r" b="b"/>
            <a:pathLst>
              <a:path w="739" h="16324" extrusionOk="0">
                <a:moveTo>
                  <a:pt x="0" y="0"/>
                </a:moveTo>
                <a:lnTo>
                  <a:pt x="0" y="16324"/>
                </a:lnTo>
                <a:lnTo>
                  <a:pt x="738" y="16324"/>
                </a:lnTo>
                <a:lnTo>
                  <a:pt x="738" y="0"/>
                </a:ln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556;p25">
            <a:extLst>
              <a:ext uri="{FF2B5EF4-FFF2-40B4-BE49-F238E27FC236}">
                <a16:creationId xmlns:a16="http://schemas.microsoft.com/office/drawing/2014/main" id="{9D3E80FA-6562-265D-D042-092C4424AFF2}"/>
              </a:ext>
            </a:extLst>
          </p:cNvPr>
          <p:cNvSpPr/>
          <p:nvPr/>
        </p:nvSpPr>
        <p:spPr>
          <a:xfrm>
            <a:off x="1718805" y="5297374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5"/>
                  <a:pt x="965" y="6477"/>
                </a:cubicBezTo>
                <a:cubicBezTo>
                  <a:pt x="1620" y="6168"/>
                  <a:pt x="2322" y="5954"/>
                  <a:pt x="2834" y="5954"/>
                </a:cubicBezTo>
                <a:cubicBezTo>
                  <a:pt x="4073" y="5954"/>
                  <a:pt x="4751" y="6942"/>
                  <a:pt x="4751" y="8156"/>
                </a:cubicBezTo>
                <a:cubicBezTo>
                  <a:pt x="4751" y="9371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7" y="9749"/>
                  <a:pt x="764" y="9726"/>
                  <a:pt x="664" y="9726"/>
                </a:cubicBezTo>
                <a:cubicBezTo>
                  <a:pt x="317" y="9726"/>
                  <a:pt x="1" y="10006"/>
                  <a:pt x="1" y="10395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4"/>
                  <a:pt x="5954" y="19146"/>
                </a:cubicBezTo>
                <a:cubicBezTo>
                  <a:pt x="5954" y="20396"/>
                  <a:pt x="6942" y="21063"/>
                  <a:pt x="8156" y="21063"/>
                </a:cubicBezTo>
                <a:cubicBezTo>
                  <a:pt x="9371" y="21063"/>
                  <a:pt x="10359" y="20396"/>
                  <a:pt x="10359" y="19146"/>
                </a:cubicBezTo>
                <a:cubicBezTo>
                  <a:pt x="10359" y="18634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5"/>
                </a:lnTo>
                <a:cubicBezTo>
                  <a:pt x="16324" y="10006"/>
                  <a:pt x="16640" y="9726"/>
                  <a:pt x="16988" y="9726"/>
                </a:cubicBezTo>
                <a:cubicBezTo>
                  <a:pt x="17088" y="9726"/>
                  <a:pt x="17190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1"/>
                  <a:pt x="21063" y="8156"/>
                </a:cubicBezTo>
                <a:cubicBezTo>
                  <a:pt x="21063" y="6942"/>
                  <a:pt x="20396" y="5954"/>
                  <a:pt x="19146" y="5954"/>
                </a:cubicBezTo>
                <a:cubicBezTo>
                  <a:pt x="18634" y="5954"/>
                  <a:pt x="17931" y="6168"/>
                  <a:pt x="17289" y="6477"/>
                </a:cubicBezTo>
                <a:cubicBezTo>
                  <a:pt x="17189" y="6525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20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57;p25">
            <a:extLst>
              <a:ext uri="{FF2B5EF4-FFF2-40B4-BE49-F238E27FC236}">
                <a16:creationId xmlns:a16="http://schemas.microsoft.com/office/drawing/2014/main" id="{F7194E29-3546-D1D0-B665-1E1D2C9C26F8}"/>
              </a:ext>
            </a:extLst>
          </p:cNvPr>
          <p:cNvSpPr/>
          <p:nvPr/>
        </p:nvSpPr>
        <p:spPr>
          <a:xfrm>
            <a:off x="9582998" y="5297374"/>
            <a:ext cx="890608" cy="999195"/>
          </a:xfrm>
          <a:custGeom>
            <a:avLst/>
            <a:gdLst/>
            <a:ahLst/>
            <a:cxnLst/>
            <a:rect l="l" t="t" r="r" b="b"/>
            <a:pathLst>
              <a:path w="14550" h="16324" extrusionOk="0">
                <a:moveTo>
                  <a:pt x="1" y="0"/>
                </a:moveTo>
                <a:lnTo>
                  <a:pt x="1" y="16324"/>
                </a:lnTo>
                <a:lnTo>
                  <a:pt x="9156" y="16324"/>
                </a:lnTo>
                <a:lnTo>
                  <a:pt x="14550" y="8156"/>
                </a:lnTo>
                <a:lnTo>
                  <a:pt x="9156" y="0"/>
                </a:ln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559;p25">
            <a:extLst>
              <a:ext uri="{FF2B5EF4-FFF2-40B4-BE49-F238E27FC236}">
                <a16:creationId xmlns:a16="http://schemas.microsoft.com/office/drawing/2014/main" id="{396D51DD-2B72-B5C8-7486-98C254C45E9A}"/>
              </a:ext>
            </a:extLst>
          </p:cNvPr>
          <p:cNvSpPr/>
          <p:nvPr/>
        </p:nvSpPr>
        <p:spPr>
          <a:xfrm>
            <a:off x="2763861" y="5298040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4" name="Google Shape;560;p25">
            <a:extLst>
              <a:ext uri="{FF2B5EF4-FFF2-40B4-BE49-F238E27FC236}">
                <a16:creationId xmlns:a16="http://schemas.microsoft.com/office/drawing/2014/main" id="{36E628BC-38C5-A36E-B546-FE940319FF97}"/>
              </a:ext>
            </a:extLst>
          </p:cNvPr>
          <p:cNvSpPr/>
          <p:nvPr/>
        </p:nvSpPr>
        <p:spPr>
          <a:xfrm>
            <a:off x="6348184" y="5298310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5" name="Google Shape;561;p25">
            <a:extLst>
              <a:ext uri="{FF2B5EF4-FFF2-40B4-BE49-F238E27FC236}">
                <a16:creationId xmlns:a16="http://schemas.microsoft.com/office/drawing/2014/main" id="{0B9111F6-AD2C-7703-7125-055CFFE03E39}"/>
              </a:ext>
            </a:extLst>
          </p:cNvPr>
          <p:cNvSpPr txBox="1"/>
          <p:nvPr/>
        </p:nvSpPr>
        <p:spPr>
          <a:xfrm>
            <a:off x="3232518" y="5569599"/>
            <a:ext cx="5285229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Competences and Responsibility</a:t>
            </a:r>
          </a:p>
        </p:txBody>
      </p:sp>
      <p:sp>
        <p:nvSpPr>
          <p:cNvPr id="26" name="Google Shape;563;p25">
            <a:extLst>
              <a:ext uri="{FF2B5EF4-FFF2-40B4-BE49-F238E27FC236}">
                <a16:creationId xmlns:a16="http://schemas.microsoft.com/office/drawing/2014/main" id="{3385C6B8-4BBB-371F-C15F-37C414F601A4}"/>
              </a:ext>
            </a:extLst>
          </p:cNvPr>
          <p:cNvSpPr txBox="1"/>
          <p:nvPr/>
        </p:nvSpPr>
        <p:spPr>
          <a:xfrm>
            <a:off x="9721388" y="5533330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" name="Google Shape;573;p25">
            <a:extLst>
              <a:ext uri="{FF2B5EF4-FFF2-40B4-BE49-F238E27FC236}">
                <a16:creationId xmlns:a16="http://schemas.microsoft.com/office/drawing/2014/main" id="{FA478EDA-7E7A-AC27-3E6C-B6E0D5880DA4}"/>
              </a:ext>
            </a:extLst>
          </p:cNvPr>
          <p:cNvSpPr/>
          <p:nvPr/>
        </p:nvSpPr>
        <p:spPr>
          <a:xfrm>
            <a:off x="2763861" y="1214508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8" name="Google Shape;574;p25">
            <a:extLst>
              <a:ext uri="{FF2B5EF4-FFF2-40B4-BE49-F238E27FC236}">
                <a16:creationId xmlns:a16="http://schemas.microsoft.com/office/drawing/2014/main" id="{ABD55A28-7F2B-E634-64E7-4EF1CF7A40A7}"/>
              </a:ext>
            </a:extLst>
          </p:cNvPr>
          <p:cNvSpPr/>
          <p:nvPr/>
        </p:nvSpPr>
        <p:spPr>
          <a:xfrm>
            <a:off x="6348184" y="1214778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9" name="Google Shape;575;p25">
            <a:extLst>
              <a:ext uri="{FF2B5EF4-FFF2-40B4-BE49-F238E27FC236}">
                <a16:creationId xmlns:a16="http://schemas.microsoft.com/office/drawing/2014/main" id="{824A6E4D-E9A6-7CF0-2504-B0364B91B532}"/>
              </a:ext>
            </a:extLst>
          </p:cNvPr>
          <p:cNvSpPr/>
          <p:nvPr/>
        </p:nvSpPr>
        <p:spPr>
          <a:xfrm>
            <a:off x="9468214" y="1214508"/>
            <a:ext cx="45235" cy="998523"/>
          </a:xfrm>
          <a:custGeom>
            <a:avLst/>
            <a:gdLst/>
            <a:ahLst/>
            <a:cxnLst/>
            <a:rect l="l" t="t" r="r" b="b"/>
            <a:pathLst>
              <a:path w="739" h="16313" extrusionOk="0">
                <a:moveTo>
                  <a:pt x="0" y="1"/>
                </a:moveTo>
                <a:lnTo>
                  <a:pt x="0" y="16312"/>
                </a:lnTo>
                <a:lnTo>
                  <a:pt x="738" y="16312"/>
                </a:lnTo>
                <a:lnTo>
                  <a:pt x="738" y="1"/>
                </a:ln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576;p25">
            <a:extLst>
              <a:ext uri="{FF2B5EF4-FFF2-40B4-BE49-F238E27FC236}">
                <a16:creationId xmlns:a16="http://schemas.microsoft.com/office/drawing/2014/main" id="{EAE956B6-99CD-1CA5-8919-BC6086D8F93A}"/>
              </a:ext>
            </a:extLst>
          </p:cNvPr>
          <p:cNvSpPr/>
          <p:nvPr/>
        </p:nvSpPr>
        <p:spPr>
          <a:xfrm>
            <a:off x="1718805" y="1214508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4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7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1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1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7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4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4"/>
                  <a:pt x="9799" y="965"/>
                </a:cubicBezTo>
                <a:cubicBezTo>
                  <a:pt x="10133" y="1608"/>
                  <a:pt x="10359" y="2310"/>
                  <a:pt x="10359" y="2822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77;p25">
            <a:extLst>
              <a:ext uri="{FF2B5EF4-FFF2-40B4-BE49-F238E27FC236}">
                <a16:creationId xmlns:a16="http://schemas.microsoft.com/office/drawing/2014/main" id="{1170C121-8E19-BF54-9531-62A01FFF3743}"/>
              </a:ext>
            </a:extLst>
          </p:cNvPr>
          <p:cNvSpPr/>
          <p:nvPr/>
        </p:nvSpPr>
        <p:spPr>
          <a:xfrm>
            <a:off x="9582998" y="1214508"/>
            <a:ext cx="890608" cy="998523"/>
          </a:xfrm>
          <a:custGeom>
            <a:avLst/>
            <a:gdLst/>
            <a:ahLst/>
            <a:cxnLst/>
            <a:rect l="l" t="t" r="r" b="b"/>
            <a:pathLst>
              <a:path w="14550" h="16313" extrusionOk="0">
                <a:moveTo>
                  <a:pt x="1" y="1"/>
                </a:moveTo>
                <a:lnTo>
                  <a:pt x="1" y="16312"/>
                </a:lnTo>
                <a:lnTo>
                  <a:pt x="9156" y="16312"/>
                </a:lnTo>
                <a:lnTo>
                  <a:pt x="14550" y="8156"/>
                </a:lnTo>
                <a:lnTo>
                  <a:pt x="9156" y="1"/>
                </a:ln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578;p25">
            <a:extLst>
              <a:ext uri="{FF2B5EF4-FFF2-40B4-BE49-F238E27FC236}">
                <a16:creationId xmlns:a16="http://schemas.microsoft.com/office/drawing/2014/main" id="{B5C43EB9-51F6-DC4C-AC89-0C201D55B68A}"/>
              </a:ext>
            </a:extLst>
          </p:cNvPr>
          <p:cNvSpPr txBox="1"/>
          <p:nvPr/>
        </p:nvSpPr>
        <p:spPr>
          <a:xfrm>
            <a:off x="3232539" y="1486461"/>
            <a:ext cx="6195599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Integration into European Energy Market</a:t>
            </a:r>
          </a:p>
        </p:txBody>
      </p:sp>
      <p:sp>
        <p:nvSpPr>
          <p:cNvPr id="33" name="Google Shape;580;p25">
            <a:extLst>
              <a:ext uri="{FF2B5EF4-FFF2-40B4-BE49-F238E27FC236}">
                <a16:creationId xmlns:a16="http://schemas.microsoft.com/office/drawing/2014/main" id="{2F438A32-8437-9978-A7A7-9516E808D8AF}"/>
              </a:ext>
            </a:extLst>
          </p:cNvPr>
          <p:cNvSpPr txBox="1"/>
          <p:nvPr/>
        </p:nvSpPr>
        <p:spPr>
          <a:xfrm>
            <a:off x="9721388" y="1450339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69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C8AD46-730A-888C-818E-C1E7B95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59" y="333699"/>
            <a:ext cx="8743897" cy="689875"/>
          </a:xfrm>
        </p:spPr>
        <p:txBody>
          <a:bodyPr/>
          <a:lstStyle/>
          <a:p>
            <a:r>
              <a:rPr lang="en-GB" b="1" dirty="0"/>
              <a:t>Application purposes </a:t>
            </a:r>
            <a:r>
              <a:rPr lang="en-GB" dirty="0"/>
              <a:t>(end uses) </a:t>
            </a:r>
            <a:br>
              <a:rPr lang="en-GB" dirty="0"/>
            </a:br>
            <a:r>
              <a:rPr lang="en-GB" dirty="0"/>
              <a:t>of renewable gases</a:t>
            </a:r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BE4A291-3A63-8B9A-3FA5-715098ABA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627773"/>
              </p:ext>
            </p:extLst>
          </p:nvPr>
        </p:nvGraphicFramePr>
        <p:xfrm>
          <a:off x="447150" y="1104141"/>
          <a:ext cx="11442900" cy="546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8A7E2691-C190-E1C0-D0AB-8FF366BE8552}"/>
              </a:ext>
            </a:extLst>
          </p:cNvPr>
          <p:cNvSpPr/>
          <p:nvPr/>
        </p:nvSpPr>
        <p:spPr>
          <a:xfrm>
            <a:off x="854474" y="1570316"/>
            <a:ext cx="1296000" cy="129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CFD5AFA-4C9E-390E-E796-762F817EC341}"/>
              </a:ext>
            </a:extLst>
          </p:cNvPr>
          <p:cNvSpPr/>
          <p:nvPr/>
        </p:nvSpPr>
        <p:spPr>
          <a:xfrm>
            <a:off x="3169774" y="1598670"/>
            <a:ext cx="1296000" cy="129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0A2A0EE-CA89-2FA0-844A-474F36860FCF}"/>
              </a:ext>
            </a:extLst>
          </p:cNvPr>
          <p:cNvSpPr/>
          <p:nvPr/>
        </p:nvSpPr>
        <p:spPr>
          <a:xfrm>
            <a:off x="7782352" y="1584140"/>
            <a:ext cx="1296000" cy="129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F575FC1-E8F1-46DD-6FF9-72ED2E714B19}"/>
              </a:ext>
            </a:extLst>
          </p:cNvPr>
          <p:cNvSpPr/>
          <p:nvPr/>
        </p:nvSpPr>
        <p:spPr>
          <a:xfrm>
            <a:off x="10060038" y="1574169"/>
            <a:ext cx="1296000" cy="129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EF88FD1-7EBB-7CFA-8279-92B3957653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5" y="1704772"/>
            <a:ext cx="864000" cy="86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8C0E6A-68AC-89E3-0FBD-E8B96B33A8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58" y="1784244"/>
            <a:ext cx="864000" cy="86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55F20E3-C678-FC33-DD47-B086E86BF4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60" y="1757403"/>
            <a:ext cx="864000" cy="864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9C95C7-E4AA-5560-8286-A1D733E4E3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76" y="1743000"/>
            <a:ext cx="864000" cy="864000"/>
          </a:xfrm>
          <a:prstGeom prst="rect">
            <a:avLst/>
          </a:prstGeom>
        </p:spPr>
      </p:pic>
      <p:pic>
        <p:nvPicPr>
          <p:cNvPr id="14" name="Picture 6" descr="Image result for österreich flagge">
            <a:extLst>
              <a:ext uri="{FF2B5EF4-FFF2-40B4-BE49-F238E27FC236}">
                <a16:creationId xmlns:a16="http://schemas.microsoft.com/office/drawing/2014/main" id="{D1A0250E-67E4-61AF-8619-036C3EF1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5" y="4765253"/>
            <a:ext cx="360000" cy="2399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eu logo">
            <a:extLst>
              <a:ext uri="{FF2B5EF4-FFF2-40B4-BE49-F238E27FC236}">
                <a16:creationId xmlns:a16="http://schemas.microsoft.com/office/drawing/2014/main" id="{F30CB0CE-738B-0779-C96C-0CC2B6FC5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7" y="2938626"/>
            <a:ext cx="360000" cy="22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3D4924B2-56B5-69F8-4C4B-0C9692851884}"/>
              </a:ext>
            </a:extLst>
          </p:cNvPr>
          <p:cNvSpPr/>
          <p:nvPr/>
        </p:nvSpPr>
        <p:spPr>
          <a:xfrm>
            <a:off x="5520600" y="1574169"/>
            <a:ext cx="1296000" cy="129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8DB9A36-08E0-BF8B-9215-F40D3CE5F0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30" y="1727094"/>
            <a:ext cx="864000" cy="864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72CD0A1-D6CD-9C58-60DC-FE65FA2FCC5A}"/>
              </a:ext>
            </a:extLst>
          </p:cNvPr>
          <p:cNvSpPr txBox="1"/>
          <p:nvPr/>
        </p:nvSpPr>
        <p:spPr>
          <a:xfrm>
            <a:off x="986827" y="2832881"/>
            <a:ext cx="160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Union target 32% </a:t>
            </a:r>
            <a:br>
              <a:rPr lang="en-GB" sz="1400" dirty="0">
                <a:solidFill>
                  <a:srgbClr val="5F5F5F"/>
                </a:solidFill>
              </a:rPr>
            </a:br>
            <a:r>
              <a:rPr lang="en-GB" sz="1400" dirty="0">
                <a:solidFill>
                  <a:srgbClr val="5F5F5F"/>
                </a:solidFill>
              </a:rPr>
              <a:t>(Art 3 REDII)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EA6DA0C-5D8A-1FBA-32C8-38AC17E71ED4}"/>
              </a:ext>
            </a:extLst>
          </p:cNvPr>
          <p:cNvSpPr txBox="1"/>
          <p:nvPr/>
        </p:nvSpPr>
        <p:spPr>
          <a:xfrm>
            <a:off x="979408" y="3337905"/>
            <a:ext cx="191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Transport target 14%</a:t>
            </a:r>
            <a:br>
              <a:rPr lang="en-GB" sz="1400" dirty="0">
                <a:solidFill>
                  <a:srgbClr val="5F5F5F"/>
                </a:solidFill>
              </a:rPr>
            </a:br>
            <a:r>
              <a:rPr lang="en-GB" sz="1400" dirty="0">
                <a:solidFill>
                  <a:srgbClr val="5F5F5F"/>
                </a:solidFill>
              </a:rPr>
              <a:t>(Art 25 REDII)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426DD0-F845-29A1-087E-A946A78CBE70}"/>
              </a:ext>
            </a:extLst>
          </p:cNvPr>
          <p:cNvSpPr txBox="1"/>
          <p:nvPr/>
        </p:nvSpPr>
        <p:spPr>
          <a:xfrm>
            <a:off x="1048440" y="4607450"/>
            <a:ext cx="162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National targets &amp; quotas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BB754B1-FC16-49DA-18BC-3F923EE10F19}"/>
              </a:ext>
            </a:extLst>
          </p:cNvPr>
          <p:cNvSpPr txBox="1"/>
          <p:nvPr/>
        </p:nvSpPr>
        <p:spPr>
          <a:xfrm>
            <a:off x="2833517" y="2830328"/>
            <a:ext cx="2191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Consumer disclosure</a:t>
            </a:r>
          </a:p>
          <a:p>
            <a:r>
              <a:rPr lang="en-GB" sz="1400" dirty="0">
                <a:solidFill>
                  <a:srgbClr val="5F5F5F"/>
                </a:solidFill>
              </a:rPr>
              <a:t>(Art 19 REDII)</a:t>
            </a:r>
          </a:p>
          <a:p>
            <a:endParaRPr lang="en-GB" sz="1400" dirty="0">
              <a:solidFill>
                <a:srgbClr val="5F5F5F"/>
              </a:solidFill>
            </a:endParaRPr>
          </a:p>
          <a:p>
            <a:r>
              <a:rPr lang="en-GB" sz="1400" dirty="0">
                <a:solidFill>
                  <a:srgbClr val="5F5F5F"/>
                </a:solidFill>
              </a:rPr>
              <a:t>No eligibility for target compliance</a:t>
            </a:r>
          </a:p>
          <a:p>
            <a:endParaRPr lang="en-GB" sz="1400" dirty="0">
              <a:solidFill>
                <a:srgbClr val="5F5F5F"/>
              </a:solidFill>
            </a:endParaRPr>
          </a:p>
          <a:p>
            <a:r>
              <a:rPr lang="en-GB" sz="1400" dirty="0">
                <a:solidFill>
                  <a:srgbClr val="5F5F5F"/>
                </a:solidFill>
              </a:rPr>
              <a:t>price premium to be paid by end consumer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2077DAA-0AAD-56D1-9958-5ADB95CD761E}"/>
              </a:ext>
            </a:extLst>
          </p:cNvPr>
          <p:cNvSpPr txBox="1"/>
          <p:nvPr/>
        </p:nvSpPr>
        <p:spPr>
          <a:xfrm>
            <a:off x="5489788" y="2908385"/>
            <a:ext cx="1828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Examples</a:t>
            </a:r>
          </a:p>
          <a:p>
            <a:endParaRPr lang="en-GB" sz="1400" dirty="0">
              <a:solidFill>
                <a:srgbClr val="5F5F5F"/>
              </a:solidFill>
            </a:endParaRPr>
          </a:p>
          <a:p>
            <a:r>
              <a:rPr lang="en-GB" sz="1400" dirty="0" err="1">
                <a:solidFill>
                  <a:srgbClr val="5F5F5F"/>
                </a:solidFill>
              </a:rPr>
              <a:t>FiT</a:t>
            </a:r>
            <a:r>
              <a:rPr lang="en-GB" sz="1400" dirty="0">
                <a:solidFill>
                  <a:srgbClr val="5F5F5F"/>
                </a:solidFill>
              </a:rPr>
              <a:t> for electrification</a:t>
            </a:r>
          </a:p>
          <a:p>
            <a:endParaRPr lang="en-GB" sz="1400" dirty="0">
              <a:solidFill>
                <a:srgbClr val="5F5F5F"/>
              </a:solidFill>
            </a:endParaRPr>
          </a:p>
          <a:p>
            <a:r>
              <a:rPr lang="en-GB" sz="1400" dirty="0">
                <a:solidFill>
                  <a:srgbClr val="5F5F5F"/>
                </a:solidFill>
              </a:rPr>
              <a:t>Biomethane injection</a:t>
            </a:r>
          </a:p>
          <a:p>
            <a:endParaRPr lang="en-GB" sz="1400" dirty="0">
              <a:solidFill>
                <a:srgbClr val="5F5F5F"/>
              </a:solidFill>
            </a:endParaRPr>
          </a:p>
          <a:p>
            <a:endParaRPr lang="en-GB" sz="1400" dirty="0">
              <a:solidFill>
                <a:srgbClr val="5F5F5F"/>
              </a:solidFill>
            </a:endParaRPr>
          </a:p>
          <a:p>
            <a:r>
              <a:rPr lang="en-GB" sz="1400" dirty="0">
                <a:solidFill>
                  <a:srgbClr val="5F5F5F"/>
                </a:solidFill>
              </a:rPr>
              <a:t>Tax exemptions </a:t>
            </a:r>
          </a:p>
          <a:p>
            <a:r>
              <a:rPr lang="en-GB" sz="1400" dirty="0">
                <a:solidFill>
                  <a:srgbClr val="5F5F5F"/>
                </a:solidFill>
              </a:rPr>
              <a:t>Quotas</a:t>
            </a:r>
          </a:p>
          <a:p>
            <a:endParaRPr lang="en-GB" sz="1400" dirty="0">
              <a:solidFill>
                <a:srgbClr val="5F5F5F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DA636B9-6508-95D8-4454-5FAB8237B70B}"/>
              </a:ext>
            </a:extLst>
          </p:cNvPr>
          <p:cNvSpPr txBox="1"/>
          <p:nvPr/>
        </p:nvSpPr>
        <p:spPr>
          <a:xfrm>
            <a:off x="1028011" y="3871505"/>
            <a:ext cx="1675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EU ETS (MRR) Emission Trading System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6CE921F-2123-C468-7E4A-C95DD199A966}"/>
              </a:ext>
            </a:extLst>
          </p:cNvPr>
          <p:cNvSpPr txBox="1"/>
          <p:nvPr/>
        </p:nvSpPr>
        <p:spPr>
          <a:xfrm>
            <a:off x="10516446" y="3850194"/>
            <a:ext cx="144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? Upcoming markets 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424CB38-225D-8518-7ECA-D78511CF056E}"/>
              </a:ext>
            </a:extLst>
          </p:cNvPr>
          <p:cNvSpPr txBox="1"/>
          <p:nvPr/>
        </p:nvSpPr>
        <p:spPr>
          <a:xfrm>
            <a:off x="7516955" y="2830328"/>
            <a:ext cx="20612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Initiatives by society and market </a:t>
            </a:r>
          </a:p>
          <a:p>
            <a:endParaRPr lang="en-GB" sz="1400" dirty="0">
              <a:solidFill>
                <a:srgbClr val="5F5F5F"/>
              </a:solidFill>
            </a:endParaRPr>
          </a:p>
          <a:p>
            <a:r>
              <a:rPr lang="en-GB" sz="1400" dirty="0">
                <a:solidFill>
                  <a:srgbClr val="5F5F5F"/>
                </a:solidFill>
              </a:rPr>
              <a:t>Producers to market the green value of their product</a:t>
            </a:r>
          </a:p>
          <a:p>
            <a:endParaRPr lang="en-GB" sz="1400" dirty="0">
              <a:solidFill>
                <a:srgbClr val="5F5F5F"/>
              </a:solidFill>
            </a:endParaRPr>
          </a:p>
          <a:p>
            <a:r>
              <a:rPr lang="en-GB" sz="1400" dirty="0">
                <a:solidFill>
                  <a:srgbClr val="5F5F5F"/>
                </a:solidFill>
              </a:rPr>
              <a:t>Consumers to increase renewable energy shares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94749E3-DDB9-E24F-11E3-24C24B4851D8}"/>
              </a:ext>
            </a:extLst>
          </p:cNvPr>
          <p:cNvSpPr txBox="1"/>
          <p:nvPr/>
        </p:nvSpPr>
        <p:spPr>
          <a:xfrm>
            <a:off x="10488624" y="3052699"/>
            <a:ext cx="127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? chemical industry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4E138E2-2A34-C1EC-0962-48B38F760C86}"/>
              </a:ext>
            </a:extLst>
          </p:cNvPr>
          <p:cNvSpPr txBox="1"/>
          <p:nvPr/>
        </p:nvSpPr>
        <p:spPr>
          <a:xfrm>
            <a:off x="495207" y="5875600"/>
            <a:ext cx="1662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Sustainbility</a:t>
            </a:r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claim</a:t>
            </a:r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 + MB</a:t>
            </a:r>
          </a:p>
          <a:p>
            <a:endParaRPr lang="de-AT" sz="1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Target </a:t>
            </a:r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compliance</a:t>
            </a:r>
            <a:endParaRPr lang="de-AT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4A8C366-1BB4-7102-8E24-F5CEAEDC6744}"/>
              </a:ext>
            </a:extLst>
          </p:cNvPr>
          <p:cNvSpPr txBox="1"/>
          <p:nvPr/>
        </p:nvSpPr>
        <p:spPr>
          <a:xfrm>
            <a:off x="561191" y="1196905"/>
            <a:ext cx="224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 algn="ctr">
              <a:defRPr sz="1600" b="1">
                <a:solidFill>
                  <a:srgbClr val="5F5F5F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Target Compliance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37BBDA6-CB5F-58FC-FCC7-C10EC04BA7CD}"/>
              </a:ext>
            </a:extLst>
          </p:cNvPr>
          <p:cNvSpPr txBox="1"/>
          <p:nvPr/>
        </p:nvSpPr>
        <p:spPr>
          <a:xfrm>
            <a:off x="2771314" y="1185737"/>
            <a:ext cx="230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 algn="ctr">
              <a:defRPr sz="1600" b="1">
                <a:solidFill>
                  <a:srgbClr val="5F5F5F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Disclosure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1D9463F-4193-9A71-49DB-16F9D4204A02}"/>
              </a:ext>
            </a:extLst>
          </p:cNvPr>
          <p:cNvSpPr txBox="1"/>
          <p:nvPr/>
        </p:nvSpPr>
        <p:spPr>
          <a:xfrm>
            <a:off x="5127969" y="1199779"/>
            <a:ext cx="2167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 algn="ctr">
              <a:defRPr sz="1600" b="1">
                <a:solidFill>
                  <a:srgbClr val="5F5F5F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Subsidy Schemes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96FDC1A-7816-1639-17F3-7756E91E0AA2}"/>
              </a:ext>
            </a:extLst>
          </p:cNvPr>
          <p:cNvSpPr txBox="1"/>
          <p:nvPr/>
        </p:nvSpPr>
        <p:spPr>
          <a:xfrm>
            <a:off x="7478439" y="1193711"/>
            <a:ext cx="219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 algn="ctr">
              <a:defRPr sz="1600" b="1">
                <a:solidFill>
                  <a:srgbClr val="5F5F5F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Market initiatives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BABFB45-1CDB-D789-0AAC-969B8389A825}"/>
              </a:ext>
            </a:extLst>
          </p:cNvPr>
          <p:cNvSpPr txBox="1"/>
          <p:nvPr/>
        </p:nvSpPr>
        <p:spPr>
          <a:xfrm>
            <a:off x="9777034" y="1193711"/>
            <a:ext cx="208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 algn="ctr">
              <a:defRPr sz="1600" b="1">
                <a:solidFill>
                  <a:srgbClr val="5F5F5F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Future markets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849A9FC-82D6-1C51-7A74-F049554ED195}"/>
              </a:ext>
            </a:extLst>
          </p:cNvPr>
          <p:cNvSpPr txBox="1"/>
          <p:nvPr/>
        </p:nvSpPr>
        <p:spPr>
          <a:xfrm>
            <a:off x="2804003" y="5156579"/>
            <a:ext cx="230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u="sng">
                <a:solidFill>
                  <a:srgbClr val="7030A0"/>
                </a:solidFill>
              </a:defRPr>
            </a:lvl1pPr>
          </a:lstStyle>
          <a:p>
            <a:pPr algn="l"/>
            <a:r>
              <a:rPr lang="en-GB" dirty="0">
                <a:solidFill>
                  <a:srgbClr val="0099AB"/>
                </a:solidFill>
              </a:rPr>
              <a:t>Certificate type</a:t>
            </a:r>
          </a:p>
          <a:p>
            <a:pPr algn="l"/>
            <a:r>
              <a:rPr lang="en-GB" u="none" dirty="0">
                <a:solidFill>
                  <a:srgbClr val="0099AB"/>
                </a:solidFill>
              </a:rPr>
              <a:t>Guarantee of Origin (GO)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9FFA436-8208-6C15-CB5B-8A15E74B6580}"/>
              </a:ext>
            </a:extLst>
          </p:cNvPr>
          <p:cNvSpPr txBox="1"/>
          <p:nvPr/>
        </p:nvSpPr>
        <p:spPr>
          <a:xfrm>
            <a:off x="471680" y="5182487"/>
            <a:ext cx="247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0099AB"/>
                </a:solidFill>
              </a:rPr>
              <a:t>Certificate type</a:t>
            </a:r>
            <a:endParaRPr lang="en-GB" sz="1400" dirty="0">
              <a:solidFill>
                <a:srgbClr val="0099AB"/>
              </a:solidFill>
            </a:endParaRPr>
          </a:p>
          <a:p>
            <a:r>
              <a:rPr lang="en-GB" sz="1400" dirty="0">
                <a:solidFill>
                  <a:srgbClr val="0099AB"/>
                </a:solidFill>
              </a:rPr>
              <a:t>Proof of Sustainability (</a:t>
            </a:r>
            <a:r>
              <a:rPr lang="en-GB" sz="1400" dirty="0" err="1">
                <a:solidFill>
                  <a:srgbClr val="0099AB"/>
                </a:solidFill>
              </a:rPr>
              <a:t>PoS</a:t>
            </a:r>
            <a:r>
              <a:rPr lang="en-GB" sz="1400" dirty="0">
                <a:solidFill>
                  <a:srgbClr val="0099AB"/>
                </a:solidFill>
              </a:rPr>
              <a:t>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A22B08C-9D41-9F80-9CDA-8AC26F72F494}"/>
              </a:ext>
            </a:extLst>
          </p:cNvPr>
          <p:cNvSpPr txBox="1"/>
          <p:nvPr/>
        </p:nvSpPr>
        <p:spPr>
          <a:xfrm>
            <a:off x="5107444" y="5159735"/>
            <a:ext cx="2191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0099AB"/>
                </a:solidFill>
              </a:rPr>
              <a:t>Certificate type</a:t>
            </a:r>
          </a:p>
          <a:p>
            <a:r>
              <a:rPr lang="en-GB" sz="1400" dirty="0">
                <a:solidFill>
                  <a:srgbClr val="0099AB"/>
                </a:solidFill>
              </a:rPr>
              <a:t>National certificate</a:t>
            </a:r>
          </a:p>
          <a:p>
            <a:r>
              <a:rPr lang="en-GB" sz="1400" dirty="0">
                <a:solidFill>
                  <a:srgbClr val="0099AB"/>
                </a:solidFill>
              </a:rPr>
              <a:t>Biomethane certificate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5A43F51-51E8-978B-5F26-FDC125730490}"/>
              </a:ext>
            </a:extLst>
          </p:cNvPr>
          <p:cNvSpPr txBox="1"/>
          <p:nvPr/>
        </p:nvSpPr>
        <p:spPr>
          <a:xfrm>
            <a:off x="2829519" y="5820849"/>
            <a:ext cx="1466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sustainbility</a:t>
            </a:r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claim</a:t>
            </a:r>
            <a:endParaRPr lang="de-AT" sz="1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de-AT" sz="1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target</a:t>
            </a:r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compliance</a:t>
            </a:r>
            <a:endParaRPr lang="de-AT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93F23C0F-F7CD-E2C5-A0FF-11526D1515D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8848">
            <a:off x="1931057" y="5953331"/>
            <a:ext cx="582771" cy="4680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14AC27F6-6F95-571A-EED3-1B263CE6B5ED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2056">
            <a:off x="4336150" y="6002075"/>
            <a:ext cx="582771" cy="468000"/>
          </a:xfrm>
          <a:prstGeom prst="rect">
            <a:avLst/>
          </a:prstGeom>
          <a:solidFill>
            <a:srgbClr val="00B050"/>
          </a:solidFill>
        </p:spPr>
      </p:pic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830B75B2-1C17-BDED-FC01-F1C754D6C904}"/>
              </a:ext>
            </a:extLst>
          </p:cNvPr>
          <p:cNvCxnSpPr>
            <a:cxnSpLocks/>
          </p:cNvCxnSpPr>
          <p:nvPr/>
        </p:nvCxnSpPr>
        <p:spPr>
          <a:xfrm>
            <a:off x="4389994" y="5951741"/>
            <a:ext cx="520704" cy="589299"/>
          </a:xfrm>
          <a:prstGeom prst="line">
            <a:avLst/>
          </a:prstGeom>
          <a:ln w="31750">
            <a:solidFill>
              <a:srgbClr val="925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08DCBF6-168D-8C44-D69E-AD48D433A57F}"/>
              </a:ext>
            </a:extLst>
          </p:cNvPr>
          <p:cNvCxnSpPr>
            <a:cxnSpLocks/>
          </p:cNvCxnSpPr>
          <p:nvPr/>
        </p:nvCxnSpPr>
        <p:spPr>
          <a:xfrm flipV="1">
            <a:off x="4270321" y="6111038"/>
            <a:ext cx="690642" cy="333536"/>
          </a:xfrm>
          <a:prstGeom prst="line">
            <a:avLst/>
          </a:prstGeom>
          <a:ln w="25400">
            <a:solidFill>
              <a:srgbClr val="925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>
            <a:extLst>
              <a:ext uri="{FF2B5EF4-FFF2-40B4-BE49-F238E27FC236}">
                <a16:creationId xmlns:a16="http://schemas.microsoft.com/office/drawing/2014/main" id="{079C7AC1-4541-86E4-65F1-E0350433598C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8848">
            <a:off x="11155248" y="5815883"/>
            <a:ext cx="627600" cy="504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D3E93F98-1399-6DC4-378A-F6D264D37E72}"/>
              </a:ext>
            </a:extLst>
          </p:cNvPr>
          <p:cNvSpPr txBox="1"/>
          <p:nvPr/>
        </p:nvSpPr>
        <p:spPr>
          <a:xfrm>
            <a:off x="11489810" y="6131291"/>
            <a:ext cx="26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5086"/>
                </a:solidFill>
              </a:rPr>
              <a:t>?</a:t>
            </a:r>
          </a:p>
        </p:txBody>
      </p:sp>
      <p:pic>
        <p:nvPicPr>
          <p:cNvPr id="43" name="Grafik 42" descr="Abzeichen Tick1 mit einfarbiger Füllung">
            <a:extLst>
              <a:ext uri="{FF2B5EF4-FFF2-40B4-BE49-F238E27FC236}">
                <a16:creationId xmlns:a16="http://schemas.microsoft.com/office/drawing/2014/main" id="{F112738E-9433-03C6-0885-30BD1BA8AF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90071" y="6277806"/>
            <a:ext cx="338055" cy="338055"/>
          </a:xfrm>
          <a:prstGeom prst="rect">
            <a:avLst/>
          </a:prstGeom>
        </p:spPr>
      </p:pic>
      <p:pic>
        <p:nvPicPr>
          <p:cNvPr id="44" name="Grafik 43" descr="Ein Bild, das Himmel enthält.&#10;&#10;Automatisch generierte Beschreibung">
            <a:extLst>
              <a:ext uri="{FF2B5EF4-FFF2-40B4-BE49-F238E27FC236}">
                <a16:creationId xmlns:a16="http://schemas.microsoft.com/office/drawing/2014/main" id="{F53B4A27-A658-FA04-9ADA-1B0D789D5E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01" y="3896712"/>
            <a:ext cx="504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C4302EAB-3151-2CD8-CFFA-6BF5F0F1EDB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88" y="3856824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81A038D-6A0A-C8B1-A241-F522C6234FA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84" y="3236516"/>
            <a:ext cx="391805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BE51000-1E3E-AE46-970E-861BA53A442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8" y="3445732"/>
            <a:ext cx="288000" cy="2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" descr="chemie - Kostenlose bildung Icons">
            <a:extLst>
              <a:ext uri="{FF2B5EF4-FFF2-40B4-BE49-F238E27FC236}">
                <a16:creationId xmlns:a16="http://schemas.microsoft.com/office/drawing/2014/main" id="{7CA75269-0D21-F2AE-D308-635F9599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899" y="3098836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4662B442-C77D-D888-C255-4F223AB9943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5" y="3994608"/>
            <a:ext cx="360000" cy="360000"/>
          </a:xfrm>
          <a:prstGeom prst="rect">
            <a:avLst/>
          </a:prstGeom>
        </p:spPr>
      </p:pic>
      <p:pic>
        <p:nvPicPr>
          <p:cNvPr id="50" name="Grafik 49" descr="Euro mit einfarbiger Füllung">
            <a:extLst>
              <a:ext uri="{FF2B5EF4-FFF2-40B4-BE49-F238E27FC236}">
                <a16:creationId xmlns:a16="http://schemas.microsoft.com/office/drawing/2014/main" id="{82E3A1E0-4AE4-0617-0DD3-174F087B224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94449" y="4451550"/>
            <a:ext cx="379713" cy="379713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5CC50EF3-C3D7-4305-9CE5-8D715AB009CE}"/>
              </a:ext>
            </a:extLst>
          </p:cNvPr>
          <p:cNvSpPr txBox="1"/>
          <p:nvPr/>
        </p:nvSpPr>
        <p:spPr>
          <a:xfrm>
            <a:off x="9890565" y="5161921"/>
            <a:ext cx="189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0099AB"/>
                </a:solidFill>
              </a:rPr>
              <a:t>Certificate type</a:t>
            </a:r>
          </a:p>
          <a:p>
            <a:r>
              <a:rPr lang="en-GB" sz="1400" b="1" dirty="0">
                <a:solidFill>
                  <a:srgbClr val="0099AB"/>
                </a:solidFill>
              </a:rPr>
              <a:t>?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5E4F8AC-FD70-B008-32A6-9158D787862A}"/>
              </a:ext>
            </a:extLst>
          </p:cNvPr>
          <p:cNvSpPr txBox="1"/>
          <p:nvPr/>
        </p:nvSpPr>
        <p:spPr>
          <a:xfrm>
            <a:off x="9734231" y="5848257"/>
            <a:ext cx="1466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Sustainbility</a:t>
            </a:r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claim</a:t>
            </a:r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 + MB</a:t>
            </a:r>
          </a:p>
          <a:p>
            <a:endParaRPr lang="de-AT" sz="1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AT" sz="1000" b="1" dirty="0">
                <a:solidFill>
                  <a:schemeClr val="accent6">
                    <a:lumMod val="75000"/>
                  </a:schemeClr>
                </a:solidFill>
              </a:rPr>
              <a:t>Target </a:t>
            </a:r>
            <a:r>
              <a:rPr lang="de-AT" sz="1000" b="1" dirty="0" err="1">
                <a:solidFill>
                  <a:schemeClr val="accent6">
                    <a:lumMod val="75000"/>
                  </a:schemeClr>
                </a:solidFill>
              </a:rPr>
              <a:t>compliance</a:t>
            </a:r>
            <a:endParaRPr lang="de-AT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5E622E4-8A25-DC70-75CD-A3CBCDCE3C68}"/>
              </a:ext>
            </a:extLst>
          </p:cNvPr>
          <p:cNvSpPr txBox="1"/>
          <p:nvPr/>
        </p:nvSpPr>
        <p:spPr>
          <a:xfrm>
            <a:off x="10546053" y="4506057"/>
            <a:ext cx="144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F5F5F"/>
                </a:solidFill>
              </a:rPr>
              <a:t>? EU ETS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E3DF06EF-D5DC-9CE1-165C-553896B60E2C}"/>
              </a:ext>
            </a:extLst>
          </p:cNvPr>
          <p:cNvSpPr/>
          <p:nvPr/>
        </p:nvSpPr>
        <p:spPr>
          <a:xfrm>
            <a:off x="9814517" y="4485379"/>
            <a:ext cx="556000" cy="433939"/>
          </a:xfrm>
          <a:custGeom>
            <a:avLst/>
            <a:gdLst>
              <a:gd name="connsiteX0" fmla="*/ 0 w 556000"/>
              <a:gd name="connsiteY0" fmla="*/ 216970 h 433939"/>
              <a:gd name="connsiteX1" fmla="*/ 278000 w 556000"/>
              <a:gd name="connsiteY1" fmla="*/ 0 h 433939"/>
              <a:gd name="connsiteX2" fmla="*/ 556000 w 556000"/>
              <a:gd name="connsiteY2" fmla="*/ 216970 h 433939"/>
              <a:gd name="connsiteX3" fmla="*/ 278000 w 556000"/>
              <a:gd name="connsiteY3" fmla="*/ 433940 h 433939"/>
              <a:gd name="connsiteX4" fmla="*/ 0 w 556000"/>
              <a:gd name="connsiteY4" fmla="*/ 216970 h 43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000" h="433939" extrusionOk="0">
                <a:moveTo>
                  <a:pt x="0" y="216970"/>
                </a:moveTo>
                <a:cubicBezTo>
                  <a:pt x="-3405" y="93137"/>
                  <a:pt x="130245" y="-2099"/>
                  <a:pt x="278000" y="0"/>
                </a:cubicBezTo>
                <a:cubicBezTo>
                  <a:pt x="407333" y="13598"/>
                  <a:pt x="577296" y="90786"/>
                  <a:pt x="556000" y="216970"/>
                </a:cubicBezTo>
                <a:cubicBezTo>
                  <a:pt x="536144" y="297211"/>
                  <a:pt x="423425" y="459176"/>
                  <a:pt x="278000" y="433940"/>
                </a:cubicBezTo>
                <a:cubicBezTo>
                  <a:pt x="135116" y="419246"/>
                  <a:pt x="14901" y="335573"/>
                  <a:pt x="0" y="2169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ETS</a:t>
            </a:r>
          </a:p>
        </p:txBody>
      </p:sp>
    </p:spTree>
    <p:extLst>
      <p:ext uri="{BB962C8B-B14F-4D97-AF65-F5344CB8AC3E}">
        <p14:creationId xmlns:p14="http://schemas.microsoft.com/office/powerpoint/2010/main" val="8546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3" grpId="0"/>
      <p:bldP spid="34" grpId="0"/>
      <p:bldP spid="35" grpId="0"/>
      <p:bldP spid="36" grpId="0"/>
      <p:bldP spid="42" grpId="0"/>
      <p:bldP spid="51" grpId="0"/>
      <p:bldP spid="52" grpId="0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C8AD46-730A-888C-818E-C1E7B958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application purposes need </a:t>
            </a:r>
            <a:br>
              <a:rPr lang="en-GB" b="1" dirty="0"/>
            </a:br>
            <a:r>
              <a:rPr lang="en-GB" b="1" dirty="0"/>
              <a:t>holistic certificate system </a:t>
            </a:r>
            <a:endParaRPr lang="de-DE" b="1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19F62C7-235F-B783-896D-2D874BDA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357" y="1329882"/>
            <a:ext cx="6474642" cy="329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5F5F5F"/>
                </a:solidFill>
              </a:rPr>
              <a:t>Holistic certificate system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5F5F5F"/>
                </a:solidFill>
              </a:rPr>
              <a:t>For comprehensive documentation of various application purposes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5F5F5F"/>
                </a:solidFill>
              </a:rPr>
              <a:t>To avoid potential multiple counting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5F5F5F"/>
                </a:solidFill>
              </a:rPr>
              <a:t>Values on 3 levels (</a:t>
            </a:r>
            <a:r>
              <a:rPr lang="en-US" sz="2200" dirty="0">
                <a:solidFill>
                  <a:srgbClr val="EFA234"/>
                </a:solidFill>
              </a:rPr>
              <a:t>physical</a:t>
            </a:r>
            <a:r>
              <a:rPr lang="en-US" sz="2200" dirty="0">
                <a:solidFill>
                  <a:srgbClr val="5F5F5F"/>
                </a:solidFill>
              </a:rPr>
              <a:t>, </a:t>
            </a:r>
            <a:r>
              <a:rPr lang="en-US" sz="2200" dirty="0">
                <a:solidFill>
                  <a:srgbClr val="0098AA"/>
                </a:solidFill>
              </a:rPr>
              <a:t>renewable</a:t>
            </a:r>
            <a:r>
              <a:rPr lang="en-US" sz="2200" dirty="0">
                <a:solidFill>
                  <a:srgbClr val="5F5F5F"/>
                </a:solidFill>
              </a:rPr>
              <a:t>, </a:t>
            </a:r>
            <a:r>
              <a:rPr lang="en-US" sz="2200" dirty="0" err="1">
                <a:solidFill>
                  <a:srgbClr val="4A8522"/>
                </a:solidFill>
              </a:rPr>
              <a:t>sustainabel</a:t>
            </a:r>
            <a:r>
              <a:rPr lang="en-US" sz="2200" dirty="0">
                <a:solidFill>
                  <a:srgbClr val="5F5F5F"/>
                </a:solidFill>
              </a:rPr>
              <a:t>)</a:t>
            </a:r>
            <a:endParaRPr lang="de-AT" sz="2200" dirty="0">
              <a:solidFill>
                <a:srgbClr val="5F5F5F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F5F5F"/>
                </a:solidFill>
              </a:rPr>
              <a:t>Transferability of values from producer to consumer?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F5F5F"/>
                </a:solidFill>
              </a:rPr>
              <a:t>Sustainability claim?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F5F5F"/>
                </a:solidFill>
              </a:rPr>
              <a:t>Eligibility for target compliance?</a:t>
            </a:r>
            <a:endParaRPr lang="de-DE" dirty="0">
              <a:solidFill>
                <a:srgbClr val="5F5F5F"/>
              </a:solidFill>
            </a:endParaRPr>
          </a:p>
          <a:p>
            <a:endParaRPr lang="de-DE" dirty="0">
              <a:solidFill>
                <a:srgbClr val="5F5F5F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186DBC5-AE6B-9F4A-258F-27825208F2C3}"/>
              </a:ext>
            </a:extLst>
          </p:cNvPr>
          <p:cNvSpPr/>
          <p:nvPr/>
        </p:nvSpPr>
        <p:spPr>
          <a:xfrm>
            <a:off x="413885" y="1648658"/>
            <a:ext cx="535868" cy="3075642"/>
          </a:xfrm>
          <a:prstGeom prst="rect">
            <a:avLst/>
          </a:prstGeom>
          <a:solidFill>
            <a:srgbClr val="F1A334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 chain</a:t>
            </a:r>
            <a:b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 / Grid 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28D0409-2099-41D7-E488-55F26447EF12}"/>
              </a:ext>
            </a:extLst>
          </p:cNvPr>
          <p:cNvSpPr/>
          <p:nvPr/>
        </p:nvSpPr>
        <p:spPr>
          <a:xfrm>
            <a:off x="1020792" y="1648657"/>
            <a:ext cx="2664000" cy="598689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1A33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value  </a:t>
            </a:r>
          </a:p>
          <a:p>
            <a:pPr algn="ctr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292CFEE-328C-E83B-E80A-3D8ED142A82A}"/>
              </a:ext>
            </a:extLst>
          </p:cNvPr>
          <p:cNvSpPr/>
          <p:nvPr/>
        </p:nvSpPr>
        <p:spPr>
          <a:xfrm>
            <a:off x="1699002" y="2325180"/>
            <a:ext cx="2664000" cy="598689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9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renewable value</a:t>
            </a:r>
          </a:p>
          <a:p>
            <a:pPr algn="ctr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certificate, sustainability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C288623-9E94-2763-A1AB-6694CE3BF229}"/>
              </a:ext>
            </a:extLst>
          </p:cNvPr>
          <p:cNvSpPr/>
          <p:nvPr/>
        </p:nvSpPr>
        <p:spPr>
          <a:xfrm>
            <a:off x="2373014" y="3001703"/>
            <a:ext cx="2664000" cy="653824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4A85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 value</a:t>
            </a:r>
          </a:p>
          <a:p>
            <a:pPr algn="ctr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compliance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AF166DC-3D5A-A188-2868-C9F9288FBBE8}"/>
              </a:ext>
            </a:extLst>
          </p:cNvPr>
          <p:cNvSpPr/>
          <p:nvPr/>
        </p:nvSpPr>
        <p:spPr>
          <a:xfrm>
            <a:off x="1032509" y="2323162"/>
            <a:ext cx="569366" cy="2401138"/>
          </a:xfrm>
          <a:prstGeom prst="rect">
            <a:avLst/>
          </a:prstGeom>
          <a:solidFill>
            <a:srgbClr val="0099AB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Biomethane Registry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5C5B75D-A134-15A7-4820-414543228C40}"/>
              </a:ext>
            </a:extLst>
          </p:cNvPr>
          <p:cNvSpPr/>
          <p:nvPr/>
        </p:nvSpPr>
        <p:spPr>
          <a:xfrm>
            <a:off x="1702762" y="2993710"/>
            <a:ext cx="569366" cy="1730589"/>
          </a:xfrm>
          <a:prstGeom prst="rect">
            <a:avLst/>
          </a:prstGeom>
          <a:solidFill>
            <a:srgbClr val="4A8522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</a:t>
            </a:r>
            <a:endParaRPr lang="de-AT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87E938-96D2-10E6-B1EE-5F9F96D3362B}"/>
              </a:ext>
            </a:extLst>
          </p:cNvPr>
          <p:cNvSpPr txBox="1"/>
          <p:nvPr/>
        </p:nvSpPr>
        <p:spPr>
          <a:xfrm>
            <a:off x="1382952" y="112765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5F5F5F"/>
                </a:solidFill>
              </a:rPr>
              <a:t>Values</a:t>
            </a:r>
            <a:endParaRPr lang="de-AT" sz="2400" b="1" dirty="0">
              <a:solidFill>
                <a:srgbClr val="5F5F5F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CA149B4-5D9F-5F76-EFD3-3FF0120D2873}"/>
              </a:ext>
            </a:extLst>
          </p:cNvPr>
          <p:cNvSpPr/>
          <p:nvPr/>
        </p:nvSpPr>
        <p:spPr>
          <a:xfrm rot="1798999">
            <a:off x="668498" y="1581064"/>
            <a:ext cx="4712683" cy="2086920"/>
          </a:xfrm>
          <a:prstGeom prst="ellipse">
            <a:avLst/>
          </a:prstGeom>
          <a:noFill/>
          <a:ln w="28575">
            <a:solidFill>
              <a:srgbClr val="5F5F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E86E52-1E14-F36D-CCDB-0E73332C06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8848">
            <a:off x="4452466" y="3224682"/>
            <a:ext cx="351143" cy="281989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4D82F3D-4825-0026-8474-E214A45DC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56" y="2474560"/>
            <a:ext cx="306968" cy="30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AE50DBC-6743-2F11-D18E-4FA89EBD4F74}"/>
              </a:ext>
            </a:extLst>
          </p:cNvPr>
          <p:cNvSpPr txBox="1">
            <a:spLocks/>
          </p:cNvSpPr>
          <p:nvPr/>
        </p:nvSpPr>
        <p:spPr>
          <a:xfrm>
            <a:off x="-101598" y="4842983"/>
            <a:ext cx="3402212" cy="213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1A334"/>
                </a:solidFill>
              </a:rPr>
              <a:t>physical value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Provision to all consumers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On-grid: supply chain incl. grids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Off-grid: resp. supply chain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9D620B2-4FDA-B405-AFD8-6A092CB45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40" y="1768001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F4D66875-2D47-5D1B-8A8F-5A08348D0D83}"/>
              </a:ext>
            </a:extLst>
          </p:cNvPr>
          <p:cNvSpPr txBox="1">
            <a:spLocks/>
          </p:cNvSpPr>
          <p:nvPr/>
        </p:nvSpPr>
        <p:spPr>
          <a:xfrm>
            <a:off x="3024841" y="4835350"/>
            <a:ext cx="4188760" cy="206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2"/>
            </a:pPr>
            <a:r>
              <a:rPr lang="en-GB" b="1" dirty="0">
                <a:solidFill>
                  <a:srgbClr val="00A0B1"/>
                </a:solidFill>
              </a:rPr>
              <a:t>renewable value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Transferability via verification system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Document sustainability &amp; mass balance</a:t>
            </a:r>
            <a:endParaRPr lang="de-DE" sz="1800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D827AC0D-2FDB-A32C-B21E-11BE6A415BBB}"/>
              </a:ext>
            </a:extLst>
          </p:cNvPr>
          <p:cNvSpPr txBox="1">
            <a:spLocks/>
          </p:cNvSpPr>
          <p:nvPr/>
        </p:nvSpPr>
        <p:spPr>
          <a:xfrm>
            <a:off x="6836227" y="4842983"/>
            <a:ext cx="5239658" cy="1961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3"/>
            </a:pPr>
            <a:r>
              <a:rPr lang="en-GB" b="1" dirty="0">
                <a:solidFill>
                  <a:srgbClr val="4A8522"/>
                </a:solidFill>
              </a:rPr>
              <a:t>sustainable value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Quality criterium „sustainability“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GHG minimum savings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Mass balance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Eligibility for compliance with targets and quotas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1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C8AD46-730A-888C-818E-C1E7B95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2" y="333699"/>
            <a:ext cx="8366526" cy="689875"/>
          </a:xfrm>
        </p:spPr>
        <p:txBody>
          <a:bodyPr/>
          <a:lstStyle/>
          <a:p>
            <a:r>
              <a:rPr lang="de-DE" b="1" dirty="0"/>
              <a:t>Registry</a:t>
            </a:r>
            <a:r>
              <a:rPr lang="de-DE" dirty="0"/>
              <a:t>: </a:t>
            </a:r>
            <a:r>
              <a:rPr lang="en-US" sz="2800" dirty="0"/>
              <a:t>Administer movements of renewable products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00D365A-105A-3886-EADA-A45B87255C1C}"/>
              </a:ext>
            </a:extLst>
          </p:cNvPr>
          <p:cNvSpPr/>
          <p:nvPr/>
        </p:nvSpPr>
        <p:spPr>
          <a:xfrm>
            <a:off x="3611776" y="3634213"/>
            <a:ext cx="3793856" cy="1758458"/>
          </a:xfrm>
          <a:prstGeom prst="roundRect">
            <a:avLst/>
          </a:prstGeom>
          <a:solidFill>
            <a:srgbClr val="0099AB">
              <a:alpha val="9000"/>
            </a:srgbClr>
          </a:solidFill>
          <a:ln w="28575"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04E13DC-6641-C625-1088-452C414F8080}"/>
              </a:ext>
            </a:extLst>
          </p:cNvPr>
          <p:cNvCxnSpPr>
            <a:cxnSpLocks/>
          </p:cNvCxnSpPr>
          <p:nvPr/>
        </p:nvCxnSpPr>
        <p:spPr>
          <a:xfrm flipH="1">
            <a:off x="2278569" y="1567681"/>
            <a:ext cx="684000" cy="0"/>
          </a:xfrm>
          <a:prstGeom prst="line">
            <a:avLst/>
          </a:prstGeom>
          <a:ln w="28575">
            <a:solidFill>
              <a:srgbClr val="F1A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BE221BF-9CF0-08F9-7575-30069EEBBC8A}"/>
              </a:ext>
            </a:extLst>
          </p:cNvPr>
          <p:cNvCxnSpPr>
            <a:cxnSpLocks/>
          </p:cNvCxnSpPr>
          <p:nvPr/>
        </p:nvCxnSpPr>
        <p:spPr>
          <a:xfrm flipH="1">
            <a:off x="7775875" y="1567681"/>
            <a:ext cx="1152000" cy="0"/>
          </a:xfrm>
          <a:prstGeom prst="line">
            <a:avLst/>
          </a:prstGeom>
          <a:ln w="28575">
            <a:solidFill>
              <a:srgbClr val="F1A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AAE5C2BA-D682-7DE5-2215-9E306EE666CD}"/>
              </a:ext>
            </a:extLst>
          </p:cNvPr>
          <p:cNvSpPr/>
          <p:nvPr/>
        </p:nvSpPr>
        <p:spPr>
          <a:xfrm>
            <a:off x="6997506" y="1333493"/>
            <a:ext cx="792000" cy="720000"/>
          </a:xfrm>
          <a:prstGeom prst="wedgeRoundRectCallout">
            <a:avLst>
              <a:gd name="adj1" fmla="val -69261"/>
              <a:gd name="adj2" fmla="val -162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D19790B-32B9-98B7-3662-C2E24A6D5DA2}"/>
              </a:ext>
            </a:extLst>
          </p:cNvPr>
          <p:cNvCxnSpPr>
            <a:cxnSpLocks/>
          </p:cNvCxnSpPr>
          <p:nvPr/>
        </p:nvCxnSpPr>
        <p:spPr>
          <a:xfrm flipH="1">
            <a:off x="1854430" y="2914581"/>
            <a:ext cx="432000" cy="0"/>
          </a:xfrm>
          <a:prstGeom prst="line">
            <a:avLst/>
          </a:prstGeom>
          <a:ln w="28575">
            <a:solidFill>
              <a:srgbClr val="009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AD23A0C-5D89-1808-1569-D06FF260531E}"/>
              </a:ext>
            </a:extLst>
          </p:cNvPr>
          <p:cNvCxnSpPr>
            <a:cxnSpLocks/>
          </p:cNvCxnSpPr>
          <p:nvPr/>
        </p:nvCxnSpPr>
        <p:spPr>
          <a:xfrm flipH="1">
            <a:off x="1846171" y="2522943"/>
            <a:ext cx="432000" cy="0"/>
          </a:xfrm>
          <a:prstGeom prst="line">
            <a:avLst/>
          </a:prstGeom>
          <a:ln w="28575">
            <a:solidFill>
              <a:srgbClr val="F1A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18">
            <a:extLst>
              <a:ext uri="{FF2B5EF4-FFF2-40B4-BE49-F238E27FC236}">
                <a16:creationId xmlns:a16="http://schemas.microsoft.com/office/drawing/2014/main" id="{A7AED7ED-9EAC-54BE-962D-7C24851D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58" y="2287373"/>
            <a:ext cx="1605035" cy="23769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5F5F5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45C63CF-2295-DE53-1228-BE20D20F28A4}"/>
              </a:ext>
            </a:extLst>
          </p:cNvPr>
          <p:cNvCxnSpPr>
            <a:cxnSpLocks/>
          </p:cNvCxnSpPr>
          <p:nvPr/>
        </p:nvCxnSpPr>
        <p:spPr>
          <a:xfrm flipH="1">
            <a:off x="8937534" y="2522943"/>
            <a:ext cx="864000" cy="0"/>
          </a:xfrm>
          <a:prstGeom prst="line">
            <a:avLst/>
          </a:prstGeom>
          <a:ln w="28575">
            <a:solidFill>
              <a:srgbClr val="F1A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305EA8D-9D5F-CC1C-091A-A6E30765FB74}"/>
              </a:ext>
            </a:extLst>
          </p:cNvPr>
          <p:cNvSpPr txBox="1"/>
          <p:nvPr/>
        </p:nvSpPr>
        <p:spPr>
          <a:xfrm>
            <a:off x="2249332" y="2049101"/>
            <a:ext cx="14419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delivery;</a:t>
            </a:r>
          </a:p>
          <a:p>
            <a:pPr algn="r"/>
            <a:r>
              <a:rPr lang="en-GB" sz="12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interface </a:t>
            </a:r>
            <a:endParaRPr lang="en-GB" sz="1200" dirty="0">
              <a:solidFill>
                <a:srgbClr val="4A85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5D357E1-5854-D574-B7B8-188113775D7C}"/>
              </a:ext>
            </a:extLst>
          </p:cNvPr>
          <p:cNvSpPr txBox="1"/>
          <p:nvPr/>
        </p:nvSpPr>
        <p:spPr>
          <a:xfrm>
            <a:off x="3826035" y="4389760"/>
            <a:ext cx="3518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Traceability of the renewable value </a:t>
            </a:r>
            <a:br>
              <a:rPr lang="en-US" sz="1100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(quantitative and qualitative properties)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Traceability of green value: </a:t>
            </a:r>
            <a:br>
              <a:rPr lang="en-US" sz="11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 criteria &amp; mass balance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Transparent, secure, trustworthy </a:t>
            </a:r>
            <a:endParaRPr lang="de-AT" sz="1100" dirty="0">
              <a:solidFill>
                <a:srgbClr val="0099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9829080-7DFF-09DC-BA42-C95BFE7BA60E}"/>
              </a:ext>
            </a:extLst>
          </p:cNvPr>
          <p:cNvSpPr/>
          <p:nvPr/>
        </p:nvSpPr>
        <p:spPr>
          <a:xfrm>
            <a:off x="2989165" y="3830324"/>
            <a:ext cx="792000" cy="140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9FE2322B-7F8D-9CC5-351A-D77A1C4F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50" y="1498337"/>
            <a:ext cx="2829038" cy="60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82903D0-A657-747C-2CBF-023CD7E64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19" y="1367616"/>
            <a:ext cx="360000" cy="360000"/>
          </a:xfrm>
          <a:prstGeom prst="rect">
            <a:avLst/>
          </a:prstGeom>
        </p:spPr>
      </p:pic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01614E7F-D522-ED1C-65C0-B0FFA6277AFA}"/>
              </a:ext>
            </a:extLst>
          </p:cNvPr>
          <p:cNvSpPr/>
          <p:nvPr/>
        </p:nvSpPr>
        <p:spPr>
          <a:xfrm>
            <a:off x="2959309" y="1340569"/>
            <a:ext cx="792000" cy="720000"/>
          </a:xfrm>
          <a:prstGeom prst="wedgeRoundRectCallout">
            <a:avLst>
              <a:gd name="adj1" fmla="val 65478"/>
              <a:gd name="adj2" fmla="val -2352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D0A217-4599-8D7B-C372-09BA25B00C5D}"/>
              </a:ext>
            </a:extLst>
          </p:cNvPr>
          <p:cNvSpPr txBox="1"/>
          <p:nvPr/>
        </p:nvSpPr>
        <p:spPr>
          <a:xfrm>
            <a:off x="2927957" y="1693493"/>
            <a:ext cx="862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Injection</a:t>
            </a:r>
          </a:p>
          <a:p>
            <a:pPr algn="ctr"/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Metering Point</a:t>
            </a:r>
          </a:p>
        </p:txBody>
      </p:sp>
      <p:pic>
        <p:nvPicPr>
          <p:cNvPr id="20" name="Picture 4" descr="biogas-plant-white">
            <a:extLst>
              <a:ext uri="{FF2B5EF4-FFF2-40B4-BE49-F238E27FC236}">
                <a16:creationId xmlns:a16="http://schemas.microsoft.com/office/drawing/2014/main" id="{6499751C-A4FC-3A7A-1B17-6EEA18E1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0" y="2715820"/>
            <a:ext cx="1109390" cy="11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Text Box 19">
            <a:extLst>
              <a:ext uri="{FF2B5EF4-FFF2-40B4-BE49-F238E27FC236}">
                <a16:creationId xmlns:a16="http://schemas.microsoft.com/office/drawing/2014/main" id="{28BED799-9F27-EEEB-A9E2-C8DFB974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88" y="3882709"/>
            <a:ext cx="1590750" cy="3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nl-B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Biogas plant </a:t>
            </a:r>
            <a:br>
              <a:rPr kumimoji="0" lang="nl-B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BE" altLang="de-DE" sz="1200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(anaerobic digestion) with upgrading and grid injection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B33D269-678A-1E8B-E63E-1B3B0419D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20" y="1367616"/>
            <a:ext cx="360000" cy="360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86001A2-90E6-5C98-3BBC-02C773622D40}"/>
              </a:ext>
            </a:extLst>
          </p:cNvPr>
          <p:cNvSpPr txBox="1"/>
          <p:nvPr/>
        </p:nvSpPr>
        <p:spPr>
          <a:xfrm>
            <a:off x="6958109" y="1693493"/>
            <a:ext cx="859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Withdrawal</a:t>
            </a:r>
          </a:p>
          <a:p>
            <a:pPr algn="ctr"/>
            <a:r>
              <a:rPr lang="en-GB" sz="800" dirty="0"/>
              <a:t>Metering Point</a:t>
            </a:r>
          </a:p>
        </p:txBody>
      </p:sp>
      <p:pic>
        <p:nvPicPr>
          <p:cNvPr id="24" name="Grafik 23" descr="Ein Bild, das dunkel, schwarz enthält.&#10;&#10;Automatisch generierte Beschreibung">
            <a:extLst>
              <a:ext uri="{FF2B5EF4-FFF2-40B4-BE49-F238E27FC236}">
                <a16:creationId xmlns:a16="http://schemas.microsoft.com/office/drawing/2014/main" id="{2578E3BD-AFDF-C915-7D22-3226EF4F81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73" y="4419054"/>
            <a:ext cx="360000" cy="3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DBEC474-A644-1946-CBAC-7D0EBDC915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20" y="4419054"/>
            <a:ext cx="360000" cy="360000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E28DFC1-835F-EA13-9584-A9A496E10D20}"/>
              </a:ext>
            </a:extLst>
          </p:cNvPr>
          <p:cNvCxnSpPr>
            <a:cxnSpLocks/>
          </p:cNvCxnSpPr>
          <p:nvPr/>
        </p:nvCxnSpPr>
        <p:spPr>
          <a:xfrm flipH="1">
            <a:off x="2260852" y="4451859"/>
            <a:ext cx="720000" cy="0"/>
          </a:xfrm>
          <a:prstGeom prst="line">
            <a:avLst/>
          </a:prstGeom>
          <a:ln w="28575">
            <a:solidFill>
              <a:srgbClr val="009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19564DB2-9413-1AA9-A747-4589DD2F7AC3}"/>
              </a:ext>
            </a:extLst>
          </p:cNvPr>
          <p:cNvSpPr txBox="1"/>
          <p:nvPr/>
        </p:nvSpPr>
        <p:spPr>
          <a:xfrm>
            <a:off x="2976649" y="4809636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Biomethane </a:t>
            </a:r>
          </a:p>
          <a:p>
            <a:pPr algn="ctr"/>
            <a: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</a:t>
            </a:r>
          </a:p>
        </p:txBody>
      </p:sp>
      <p:pic>
        <p:nvPicPr>
          <p:cNvPr id="28" name="Grafik 27" descr="Ein Bild, das Monitor, Zeichnung, Uhr, Schild enthält.&#10;&#10;Automatisch generierte Beschreibung">
            <a:extLst>
              <a:ext uri="{FF2B5EF4-FFF2-40B4-BE49-F238E27FC236}">
                <a16:creationId xmlns:a16="http://schemas.microsoft.com/office/drawing/2014/main" id="{1B35B265-A691-8298-E36A-6BDDC9F970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13" y="3875533"/>
            <a:ext cx="3127254" cy="486879"/>
          </a:xfrm>
          <a:prstGeom prst="rect">
            <a:avLst/>
          </a:prstGeom>
        </p:spPr>
      </p:pic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B80C95D2-DECA-4233-AAC1-8289DD509E3C}"/>
              </a:ext>
            </a:extLst>
          </p:cNvPr>
          <p:cNvSpPr/>
          <p:nvPr/>
        </p:nvSpPr>
        <p:spPr>
          <a:xfrm>
            <a:off x="7184407" y="3847495"/>
            <a:ext cx="792000" cy="140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7DB3BC-2F47-122F-EBC0-27C6CB67FC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89" y="4433334"/>
            <a:ext cx="360000" cy="360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3A09B9B2-4F81-C737-8650-92711778566C}"/>
              </a:ext>
            </a:extLst>
          </p:cNvPr>
          <p:cNvSpPr txBox="1"/>
          <p:nvPr/>
        </p:nvSpPr>
        <p:spPr>
          <a:xfrm>
            <a:off x="7164366" y="4839543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Biomethane </a:t>
            </a:r>
          </a:p>
          <a:p>
            <a:pPr algn="ctr"/>
            <a: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31F19F6-91FF-DBCF-C86D-E6F904A5FC73}"/>
              </a:ext>
            </a:extLst>
          </p:cNvPr>
          <p:cNvCxnSpPr>
            <a:cxnSpLocks/>
          </p:cNvCxnSpPr>
          <p:nvPr/>
        </p:nvCxnSpPr>
        <p:spPr>
          <a:xfrm flipH="1">
            <a:off x="7969788" y="4450590"/>
            <a:ext cx="972000" cy="1269"/>
          </a:xfrm>
          <a:prstGeom prst="line">
            <a:avLst/>
          </a:prstGeom>
          <a:ln w="28575">
            <a:solidFill>
              <a:srgbClr val="009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78D76DA-3459-4EB8-213F-44911AE0056F}"/>
              </a:ext>
            </a:extLst>
          </p:cNvPr>
          <p:cNvCxnSpPr>
            <a:cxnSpLocks/>
          </p:cNvCxnSpPr>
          <p:nvPr/>
        </p:nvCxnSpPr>
        <p:spPr>
          <a:xfrm flipV="1">
            <a:off x="8926549" y="2956665"/>
            <a:ext cx="0" cy="1476000"/>
          </a:xfrm>
          <a:prstGeom prst="line">
            <a:avLst/>
          </a:prstGeom>
          <a:ln w="28575">
            <a:solidFill>
              <a:srgbClr val="009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248B275-3B4A-83F3-045A-D37F0E74EA8C}"/>
              </a:ext>
            </a:extLst>
          </p:cNvPr>
          <p:cNvCxnSpPr>
            <a:cxnSpLocks/>
          </p:cNvCxnSpPr>
          <p:nvPr/>
        </p:nvCxnSpPr>
        <p:spPr>
          <a:xfrm flipV="1">
            <a:off x="8922759" y="1551811"/>
            <a:ext cx="0" cy="972000"/>
          </a:xfrm>
          <a:prstGeom prst="line">
            <a:avLst/>
          </a:prstGeom>
          <a:ln w="28575">
            <a:solidFill>
              <a:srgbClr val="F1A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DAF715C7-F608-60BC-76C7-4CC3016AE595}"/>
              </a:ext>
            </a:extLst>
          </p:cNvPr>
          <p:cNvSpPr txBox="1"/>
          <p:nvPr/>
        </p:nvSpPr>
        <p:spPr>
          <a:xfrm>
            <a:off x="4760669" y="1068785"/>
            <a:ext cx="3028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Infrastructure: DSOs, TSOs, gas grid managers, </a:t>
            </a:r>
            <a:br>
              <a:rPr lang="en-GB" sz="10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0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 group coordinators (BGC)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950E399-9BFD-DE5B-B237-783072BBF5FA}"/>
              </a:ext>
            </a:extLst>
          </p:cNvPr>
          <p:cNvSpPr txBox="1"/>
          <p:nvPr/>
        </p:nvSpPr>
        <p:spPr>
          <a:xfrm>
            <a:off x="3729381" y="2122045"/>
            <a:ext cx="3507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de-AT" sz="1300" u="sng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</a:t>
            </a:r>
            <a:r>
              <a:rPr lang="de-AT" sz="1300" u="sng" dirty="0" err="1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grid</a:t>
            </a:r>
            <a:r>
              <a:rPr lang="de-AT" sz="13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3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Gaseous fuels along the gas grid </a:t>
            </a:r>
            <a:endParaRPr lang="de-AT" sz="1300" dirty="0">
              <a:solidFill>
                <a:srgbClr val="F1A3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AT" sz="13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de-AT" sz="1300" u="sng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off-</a:t>
            </a:r>
            <a:r>
              <a:rPr lang="de-AT" sz="1300" u="sng" dirty="0" err="1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grid</a:t>
            </a:r>
            <a:r>
              <a:rPr lang="de-AT" sz="13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3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along the respective supply chain</a:t>
            </a:r>
            <a:r>
              <a:rPr lang="de-AT" sz="13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5E6E052D-9842-5AD9-09DB-EBF8733F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68" y="2351146"/>
            <a:ext cx="1590750" cy="4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de-DE" sz="1400" b="1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id="{69525843-283E-3FE7-1F23-1FD2CBC2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03" y="3637278"/>
            <a:ext cx="3720280" cy="2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de-DE" sz="1400" b="1" dirty="0">
                <a:solidFill>
                  <a:srgbClr val="2898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SYSTEM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2898A5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55241E7A-9025-025F-8EA1-06C6CFB4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261" y="1143935"/>
            <a:ext cx="1281202" cy="2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de-DE" sz="1400" b="1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GRID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1A33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CF31C07-D86D-5A78-4ECC-88C025816554}"/>
              </a:ext>
            </a:extLst>
          </p:cNvPr>
          <p:cNvSpPr txBox="1"/>
          <p:nvPr/>
        </p:nvSpPr>
        <p:spPr>
          <a:xfrm>
            <a:off x="2953330" y="3844831"/>
            <a:ext cx="87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PRODUCER</a:t>
            </a:r>
          </a:p>
          <a:p>
            <a:pPr algn="ctr"/>
            <a:r>
              <a:rPr lang="en-GB" sz="800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 operator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DF30C34-38FE-8FE4-284B-4A8912B1A1CA}"/>
              </a:ext>
            </a:extLst>
          </p:cNvPr>
          <p:cNvSpPr txBox="1"/>
          <p:nvPr/>
        </p:nvSpPr>
        <p:spPr>
          <a:xfrm>
            <a:off x="7155608" y="3854751"/>
            <a:ext cx="87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CONSUMER</a:t>
            </a:r>
          </a:p>
          <a:p>
            <a:pPr algn="ctr"/>
            <a:r>
              <a:rPr lang="en-GB" sz="800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Competent body 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CFE0B552-D699-A399-4690-8926456ED5AD}"/>
              </a:ext>
            </a:extLst>
          </p:cNvPr>
          <p:cNvCxnSpPr>
            <a:cxnSpLocks/>
          </p:cNvCxnSpPr>
          <p:nvPr/>
        </p:nvCxnSpPr>
        <p:spPr>
          <a:xfrm flipH="1">
            <a:off x="8909030" y="2974903"/>
            <a:ext cx="864000" cy="0"/>
          </a:xfrm>
          <a:prstGeom prst="line">
            <a:avLst/>
          </a:prstGeom>
          <a:ln w="28575">
            <a:solidFill>
              <a:srgbClr val="009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18">
            <a:extLst>
              <a:ext uri="{FF2B5EF4-FFF2-40B4-BE49-F238E27FC236}">
                <a16:creationId xmlns:a16="http://schemas.microsoft.com/office/drawing/2014/main" id="{314F7F14-86DE-FA92-640F-82E74993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550" y="1196935"/>
            <a:ext cx="2850729" cy="4965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5F5F5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09BCD499-4C73-1A77-3520-479F44CEBD3E}"/>
              </a:ext>
            </a:extLst>
          </p:cNvPr>
          <p:cNvCxnSpPr>
            <a:cxnSpLocks/>
          </p:cNvCxnSpPr>
          <p:nvPr/>
        </p:nvCxnSpPr>
        <p:spPr>
          <a:xfrm flipV="1">
            <a:off x="2276879" y="2915396"/>
            <a:ext cx="0" cy="1548000"/>
          </a:xfrm>
          <a:prstGeom prst="line">
            <a:avLst/>
          </a:prstGeom>
          <a:ln w="28575">
            <a:solidFill>
              <a:srgbClr val="0099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AA04530E-5C6B-DD4B-ECBA-005CD5F63EFD}"/>
              </a:ext>
            </a:extLst>
          </p:cNvPr>
          <p:cNvCxnSpPr>
            <a:cxnSpLocks/>
          </p:cNvCxnSpPr>
          <p:nvPr/>
        </p:nvCxnSpPr>
        <p:spPr>
          <a:xfrm flipV="1">
            <a:off x="2273089" y="1559832"/>
            <a:ext cx="0" cy="972000"/>
          </a:xfrm>
          <a:prstGeom prst="line">
            <a:avLst/>
          </a:prstGeom>
          <a:ln w="28575">
            <a:solidFill>
              <a:srgbClr val="F1A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FCBC3FC2-1C97-5B9D-2F51-943A2EF8F3B9}"/>
              </a:ext>
            </a:extLst>
          </p:cNvPr>
          <p:cNvCxnSpPr>
            <a:cxnSpLocks/>
          </p:cNvCxnSpPr>
          <p:nvPr/>
        </p:nvCxnSpPr>
        <p:spPr>
          <a:xfrm>
            <a:off x="3682391" y="2060569"/>
            <a:ext cx="3996" cy="1584000"/>
          </a:xfrm>
          <a:prstGeom prst="straightConnector1">
            <a:avLst/>
          </a:prstGeom>
          <a:ln w="28575">
            <a:solidFill>
              <a:srgbClr val="F1A3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8E95061F-13AF-2BF4-0DF0-975FC2B5A6C5}"/>
              </a:ext>
            </a:extLst>
          </p:cNvPr>
          <p:cNvSpPr txBox="1"/>
          <p:nvPr/>
        </p:nvSpPr>
        <p:spPr>
          <a:xfrm>
            <a:off x="2285528" y="1583703"/>
            <a:ext cx="7226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DSO </a:t>
            </a:r>
          </a:p>
          <a:p>
            <a:pPr algn="r"/>
            <a:r>
              <a:rPr lang="de-AT" sz="1200" b="1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BGC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9AA5E75-3EE9-02B4-76D9-93B9FCC4332F}"/>
              </a:ext>
            </a:extLst>
          </p:cNvPr>
          <p:cNvCxnSpPr>
            <a:cxnSpLocks/>
          </p:cNvCxnSpPr>
          <p:nvPr/>
        </p:nvCxnSpPr>
        <p:spPr>
          <a:xfrm flipV="1">
            <a:off x="3772242" y="5412064"/>
            <a:ext cx="0" cy="676284"/>
          </a:xfrm>
          <a:prstGeom prst="straightConnector1">
            <a:avLst/>
          </a:prstGeom>
          <a:ln w="28575">
            <a:solidFill>
              <a:srgbClr val="92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BC8B15C4-4C0F-2397-1E93-15718852296C}"/>
              </a:ext>
            </a:extLst>
          </p:cNvPr>
          <p:cNvSpPr txBox="1"/>
          <p:nvPr/>
        </p:nvSpPr>
        <p:spPr>
          <a:xfrm>
            <a:off x="2443714" y="5628806"/>
            <a:ext cx="131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>
                <a:solidFill>
                  <a:srgbClr val="9250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C553A2C-09D1-8CDA-0617-BA968314E812}"/>
              </a:ext>
            </a:extLst>
          </p:cNvPr>
          <p:cNvSpPr txBox="1"/>
          <p:nvPr/>
        </p:nvSpPr>
        <p:spPr>
          <a:xfrm>
            <a:off x="3825889" y="5392671"/>
            <a:ext cx="137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9250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delivery</a:t>
            </a:r>
          </a:p>
        </p:txBody>
      </p:sp>
      <p:pic>
        <p:nvPicPr>
          <p:cNvPr id="51" name="Grafik 50" descr="Ein Bild, das dunkel, schwarz enthält.&#10;&#10;Automatisch generierte Beschreibung">
            <a:extLst>
              <a:ext uri="{FF2B5EF4-FFF2-40B4-BE49-F238E27FC236}">
                <a16:creationId xmlns:a16="http://schemas.microsoft.com/office/drawing/2014/main" id="{C78AAC40-4365-8902-8877-76B52F8379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63" y="4435877"/>
            <a:ext cx="360000" cy="360000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64959222-E18D-0C1C-69EF-B17274271535}"/>
              </a:ext>
            </a:extLst>
          </p:cNvPr>
          <p:cNvSpPr txBox="1"/>
          <p:nvPr/>
        </p:nvSpPr>
        <p:spPr>
          <a:xfrm>
            <a:off x="115724" y="1146218"/>
            <a:ext cx="265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Level: </a:t>
            </a:r>
            <a:r>
              <a:rPr lang="de-AT" sz="1400" b="1" dirty="0" err="1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</a:t>
            </a:r>
            <a:r>
              <a:rPr lang="de-AT" sz="1400" b="1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400" b="1" dirty="0" err="1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de-AT" sz="1400" b="1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AT" sz="14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</a:t>
            </a:r>
            <a:r>
              <a:rPr lang="de-AT" sz="1400" dirty="0" err="1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endParaRPr lang="de-AT" sz="1400" dirty="0">
              <a:solidFill>
                <a:srgbClr val="F1A3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DC54315-1D2D-32A6-6332-571F0592E3F9}"/>
              </a:ext>
            </a:extLst>
          </p:cNvPr>
          <p:cNvSpPr txBox="1"/>
          <p:nvPr/>
        </p:nvSpPr>
        <p:spPr>
          <a:xfrm>
            <a:off x="115424" y="4729738"/>
            <a:ext cx="26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Level: renewable value  </a:t>
            </a:r>
          </a:p>
          <a:p>
            <a:r>
              <a:rPr lang="en-GB" sz="1400" dirty="0">
                <a:solidFill>
                  <a:srgbClr val="0099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 &amp; registry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A72CABF-5CAE-1DC3-A4C6-6AE28BC6AA1F}"/>
              </a:ext>
            </a:extLst>
          </p:cNvPr>
          <p:cNvSpPr/>
          <p:nvPr/>
        </p:nvSpPr>
        <p:spPr>
          <a:xfrm>
            <a:off x="9452617" y="2736350"/>
            <a:ext cx="720000" cy="720000"/>
          </a:xfrm>
          <a:prstGeom prst="ellipse">
            <a:avLst/>
          </a:prstGeom>
          <a:solidFill>
            <a:srgbClr val="5F5F5F"/>
          </a:solidFill>
          <a:ln>
            <a:solidFill>
              <a:srgbClr val="E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BA15D0DC-CAC3-D36B-6EAE-6CA1540C2F58}"/>
              </a:ext>
            </a:extLst>
          </p:cNvPr>
          <p:cNvSpPr/>
          <p:nvPr/>
        </p:nvSpPr>
        <p:spPr>
          <a:xfrm>
            <a:off x="9495277" y="3603208"/>
            <a:ext cx="720000" cy="720000"/>
          </a:xfrm>
          <a:prstGeom prst="ellipse">
            <a:avLst/>
          </a:prstGeom>
          <a:solidFill>
            <a:srgbClr val="5F5F5F"/>
          </a:solidFill>
          <a:ln>
            <a:solidFill>
              <a:srgbClr val="E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9D589E6D-71C1-28EE-B67A-755F77FF181B}"/>
              </a:ext>
            </a:extLst>
          </p:cNvPr>
          <p:cNvSpPr/>
          <p:nvPr/>
        </p:nvSpPr>
        <p:spPr>
          <a:xfrm>
            <a:off x="9507661" y="4455844"/>
            <a:ext cx="720000" cy="720000"/>
          </a:xfrm>
          <a:prstGeom prst="ellipse">
            <a:avLst/>
          </a:prstGeom>
          <a:solidFill>
            <a:srgbClr val="5F5F5F"/>
          </a:solidFill>
          <a:ln>
            <a:solidFill>
              <a:srgbClr val="E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3DE1F3A-6009-62D0-0674-832DBE16C6C7}"/>
              </a:ext>
            </a:extLst>
          </p:cNvPr>
          <p:cNvSpPr/>
          <p:nvPr/>
        </p:nvSpPr>
        <p:spPr>
          <a:xfrm>
            <a:off x="9538555" y="5227651"/>
            <a:ext cx="720000" cy="720000"/>
          </a:xfrm>
          <a:prstGeom prst="ellipse">
            <a:avLst/>
          </a:prstGeom>
          <a:solidFill>
            <a:srgbClr val="5F5F5F"/>
          </a:solidFill>
          <a:ln>
            <a:solidFill>
              <a:srgbClr val="E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D1A0CE23-B836-37AA-3FF6-3267B06C45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24" y="2814381"/>
            <a:ext cx="540000" cy="540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5070CFC1-0270-096B-E6E3-03D857220D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98" y="5330022"/>
            <a:ext cx="540000" cy="540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C3852970-6FEA-4053-B607-1478339CC9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30" y="3684834"/>
            <a:ext cx="540000" cy="540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88490AE-0152-42E5-2A4F-3FE62DDA8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02" y="4554538"/>
            <a:ext cx="540000" cy="540000"/>
          </a:xfrm>
          <a:prstGeom prst="rect">
            <a:avLst/>
          </a:prstGeom>
        </p:spPr>
      </p:pic>
      <p:sp>
        <p:nvSpPr>
          <p:cNvPr id="62" name="Ellipse 61">
            <a:extLst>
              <a:ext uri="{FF2B5EF4-FFF2-40B4-BE49-F238E27FC236}">
                <a16:creationId xmlns:a16="http://schemas.microsoft.com/office/drawing/2014/main" id="{52608893-7A5F-8CFE-9385-781818DE1606}"/>
              </a:ext>
            </a:extLst>
          </p:cNvPr>
          <p:cNvSpPr/>
          <p:nvPr/>
        </p:nvSpPr>
        <p:spPr>
          <a:xfrm>
            <a:off x="9452617" y="1814536"/>
            <a:ext cx="720000" cy="720000"/>
          </a:xfrm>
          <a:prstGeom prst="ellipse">
            <a:avLst/>
          </a:prstGeom>
          <a:solidFill>
            <a:srgbClr val="5F5F5F"/>
          </a:solidFill>
          <a:ln>
            <a:solidFill>
              <a:srgbClr val="E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3ACCD592-A5DA-9232-2B29-E6F4BA3C2B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77" y="1935589"/>
            <a:ext cx="540000" cy="540000"/>
          </a:xfrm>
          <a:prstGeom prst="rect">
            <a:avLst/>
          </a:prstGeom>
        </p:spPr>
      </p:pic>
      <p:pic>
        <p:nvPicPr>
          <p:cNvPr id="64" name="Picture 4" descr="Image result for eu logo">
            <a:extLst>
              <a:ext uri="{FF2B5EF4-FFF2-40B4-BE49-F238E27FC236}">
                <a16:creationId xmlns:a16="http://schemas.microsoft.com/office/drawing/2014/main" id="{A6566043-8698-671C-6671-E27FA62A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34" y="2659128"/>
            <a:ext cx="318819" cy="2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Image result for österreich flagge">
            <a:extLst>
              <a:ext uri="{FF2B5EF4-FFF2-40B4-BE49-F238E27FC236}">
                <a16:creationId xmlns:a16="http://schemas.microsoft.com/office/drawing/2014/main" id="{84493C75-D4F5-E56E-9A9F-CB10F691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88" y="3285196"/>
            <a:ext cx="324100" cy="2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Grafik 65" descr="Ein Bild, das Himmel enthält.&#10;&#10;Automatisch generierte Beschreibung">
            <a:extLst>
              <a:ext uri="{FF2B5EF4-FFF2-40B4-BE49-F238E27FC236}">
                <a16:creationId xmlns:a16="http://schemas.microsoft.com/office/drawing/2014/main" id="{EB25D891-B65B-22D4-18CF-8919E585AAF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26" y="5381532"/>
            <a:ext cx="504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799795E6-27F2-857F-F041-7E6CA633039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38" y="2179753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E47E969E-27A1-6797-E1E3-B9DB55D8305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69" y="1719109"/>
            <a:ext cx="391805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056721DF-577F-A9FE-0118-F75EBF9C779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84" y="2933718"/>
            <a:ext cx="288000" cy="2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4" descr="chemie - Kostenlose bildung Icons">
            <a:extLst>
              <a:ext uri="{FF2B5EF4-FFF2-40B4-BE49-F238E27FC236}">
                <a16:creationId xmlns:a16="http://schemas.microsoft.com/office/drawing/2014/main" id="{D5BD9D91-09E8-DCD1-3E58-4F5ACF82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48" y="5741532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0114D1CE-CAC3-8F40-D5E2-118079A5C84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02" y="5066363"/>
            <a:ext cx="360000" cy="360000"/>
          </a:xfrm>
          <a:prstGeom prst="rect">
            <a:avLst/>
          </a:prstGeom>
        </p:spPr>
      </p:pic>
      <p:sp>
        <p:nvSpPr>
          <p:cNvPr id="72" name="Textfeld 71">
            <a:extLst>
              <a:ext uri="{FF2B5EF4-FFF2-40B4-BE49-F238E27FC236}">
                <a16:creationId xmlns:a16="http://schemas.microsoft.com/office/drawing/2014/main" id="{18FD31F2-CA7D-EDCB-BECF-34003AB20716}"/>
              </a:ext>
            </a:extLst>
          </p:cNvPr>
          <p:cNvSpPr txBox="1"/>
          <p:nvPr/>
        </p:nvSpPr>
        <p:spPr>
          <a:xfrm>
            <a:off x="3819207" y="5595905"/>
            <a:ext cx="5511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rgbClr val="9250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GB" sz="1300" u="sng" dirty="0">
                <a:solidFill>
                  <a:srgbClr val="9250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on-grid</a:t>
            </a:r>
            <a:r>
              <a:rPr lang="en-GB" sz="1300" dirty="0">
                <a:solidFill>
                  <a:srgbClr val="9250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quality criteria</a:t>
            </a:r>
          </a:p>
          <a:p>
            <a:r>
              <a:rPr lang="en-GB" sz="1300" dirty="0">
                <a:solidFill>
                  <a:srgbClr val="9250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GB" sz="1300" u="sng" dirty="0">
                <a:solidFill>
                  <a:srgbClr val="9250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off-grid</a:t>
            </a:r>
            <a:r>
              <a:rPr lang="en-GB" sz="1300" dirty="0">
                <a:solidFill>
                  <a:srgbClr val="9250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energy amount &amp; quality criteria 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A5B72233-7D90-41AC-F826-9ED03E062436}"/>
              </a:ext>
            </a:extLst>
          </p:cNvPr>
          <p:cNvSpPr txBox="1"/>
          <p:nvPr/>
        </p:nvSpPr>
        <p:spPr>
          <a:xfrm>
            <a:off x="3733316" y="3040066"/>
            <a:ext cx="35716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rgbClr val="2898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GB" sz="1300" u="sng" dirty="0">
                <a:solidFill>
                  <a:srgbClr val="2898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on-grid</a:t>
            </a:r>
            <a:r>
              <a:rPr lang="en-GB" sz="1300" dirty="0">
                <a:solidFill>
                  <a:srgbClr val="2898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linked, along the gas grid </a:t>
            </a:r>
          </a:p>
          <a:p>
            <a:r>
              <a:rPr lang="en-GB" sz="1300" dirty="0">
                <a:solidFill>
                  <a:srgbClr val="2898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GB" sz="1300" u="sng" dirty="0">
                <a:solidFill>
                  <a:srgbClr val="2898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off-grid</a:t>
            </a:r>
            <a:r>
              <a:rPr lang="en-GB" sz="1300" dirty="0">
                <a:solidFill>
                  <a:srgbClr val="2898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along the respective supply chain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87EA5B6C-0D8E-25FC-5FEA-54ECCCCDF49C}"/>
              </a:ext>
            </a:extLst>
          </p:cNvPr>
          <p:cNvSpPr txBox="1"/>
          <p:nvPr/>
        </p:nvSpPr>
        <p:spPr>
          <a:xfrm>
            <a:off x="10248394" y="2608125"/>
            <a:ext cx="1821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5F5F5F"/>
                </a:solidFill>
              </a:rPr>
              <a:t>Target compliance</a:t>
            </a:r>
          </a:p>
          <a:p>
            <a:pPr algn="r"/>
            <a:r>
              <a:rPr lang="en-GB" sz="1050" dirty="0">
                <a:solidFill>
                  <a:srgbClr val="5F5F5F"/>
                </a:solidFill>
              </a:rPr>
              <a:t>Union target (Art 3 RED II)</a:t>
            </a:r>
          </a:p>
          <a:p>
            <a:pPr algn="r"/>
            <a:r>
              <a:rPr lang="en-GB" sz="1050" dirty="0">
                <a:solidFill>
                  <a:srgbClr val="5F5F5F"/>
                </a:solidFill>
              </a:rPr>
              <a:t>Fuel quota </a:t>
            </a:r>
            <a:br>
              <a:rPr lang="en-GB" sz="1050" dirty="0">
                <a:solidFill>
                  <a:srgbClr val="5F5F5F"/>
                </a:solidFill>
              </a:rPr>
            </a:br>
            <a:r>
              <a:rPr lang="en-GB" sz="1050" dirty="0">
                <a:solidFill>
                  <a:srgbClr val="5F5F5F"/>
                </a:solidFill>
              </a:rPr>
              <a:t>(Art 25-31 RED II)</a:t>
            </a:r>
          </a:p>
          <a:p>
            <a:pPr algn="r"/>
            <a:r>
              <a:rPr lang="en-GB" sz="1050" dirty="0">
                <a:solidFill>
                  <a:srgbClr val="5F5F5F"/>
                </a:solidFill>
              </a:rPr>
              <a:t>Green Gas Quota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F656953B-ADB4-9704-7FFC-FA738E8D8F11}"/>
              </a:ext>
            </a:extLst>
          </p:cNvPr>
          <p:cNvSpPr txBox="1"/>
          <p:nvPr/>
        </p:nvSpPr>
        <p:spPr>
          <a:xfrm>
            <a:off x="10082406" y="3778507"/>
            <a:ext cx="19554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5F5F5F"/>
                </a:solidFill>
              </a:rPr>
              <a:t>Consumer disclosure</a:t>
            </a:r>
          </a:p>
          <a:p>
            <a:pPr algn="r"/>
            <a:r>
              <a:rPr lang="en-GB" sz="1050" dirty="0">
                <a:solidFill>
                  <a:srgbClr val="5F5F5F"/>
                </a:solidFill>
              </a:rPr>
              <a:t>Disclose supply mix </a:t>
            </a:r>
            <a:br>
              <a:rPr lang="en-GB" sz="1050" dirty="0">
                <a:solidFill>
                  <a:srgbClr val="5F5F5F"/>
                </a:solidFill>
              </a:rPr>
            </a:br>
            <a:r>
              <a:rPr lang="en-GB" sz="1050" dirty="0">
                <a:solidFill>
                  <a:srgbClr val="5F5F5F"/>
                </a:solidFill>
              </a:rPr>
              <a:t>(Art 19 RED II)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FE0F9587-78AF-E5F3-DD33-11A89F6E503F}"/>
              </a:ext>
            </a:extLst>
          </p:cNvPr>
          <p:cNvSpPr txBox="1"/>
          <p:nvPr/>
        </p:nvSpPr>
        <p:spPr>
          <a:xfrm>
            <a:off x="10282370" y="1799560"/>
            <a:ext cx="176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5F5F5F"/>
                </a:solidFill>
              </a:rPr>
              <a:t>Subsidies</a:t>
            </a:r>
          </a:p>
          <a:p>
            <a:pPr algn="r"/>
            <a:r>
              <a:rPr lang="en-GB" sz="1050" dirty="0">
                <a:solidFill>
                  <a:srgbClr val="5F5F5F"/>
                </a:solidFill>
              </a:rPr>
              <a:t>Renewable Power </a:t>
            </a:r>
            <a:r>
              <a:rPr lang="en-GB" sz="1050" dirty="0" err="1">
                <a:solidFill>
                  <a:srgbClr val="5F5F5F"/>
                </a:solidFill>
              </a:rPr>
              <a:t>FiT</a:t>
            </a:r>
            <a:endParaRPr lang="en-GB" sz="1050" dirty="0">
              <a:solidFill>
                <a:srgbClr val="5F5F5F"/>
              </a:solidFill>
            </a:endParaRPr>
          </a:p>
          <a:p>
            <a:pPr algn="r"/>
            <a:r>
              <a:rPr lang="en-GB" sz="1050" dirty="0">
                <a:solidFill>
                  <a:srgbClr val="5F5F5F"/>
                </a:solidFill>
              </a:rPr>
              <a:t>(ÖSG 2012)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C151B699-AF0E-E560-6157-0024260C2CA4}"/>
              </a:ext>
            </a:extLst>
          </p:cNvPr>
          <p:cNvSpPr txBox="1"/>
          <p:nvPr/>
        </p:nvSpPr>
        <p:spPr>
          <a:xfrm>
            <a:off x="10146330" y="4485183"/>
            <a:ext cx="19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5F5F5F"/>
                </a:solidFill>
              </a:rPr>
              <a:t>Initiatives by society and market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8B2B5CD3-B9F6-059F-BCE1-138A690F46A5}"/>
              </a:ext>
            </a:extLst>
          </p:cNvPr>
          <p:cNvSpPr txBox="1"/>
          <p:nvPr/>
        </p:nvSpPr>
        <p:spPr>
          <a:xfrm>
            <a:off x="10310763" y="5325114"/>
            <a:ext cx="176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5F5F5F"/>
                </a:solidFill>
              </a:rPr>
              <a:t>Future markets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22C7D0DC-E1A8-B8AB-3541-F92F3A7E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538" y="1212844"/>
            <a:ext cx="2337376" cy="45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CONSUMPTION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purpose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0" name="Grafik 79" descr="Darlehen mit einfarbiger Füllung">
            <a:extLst>
              <a:ext uri="{FF2B5EF4-FFF2-40B4-BE49-F238E27FC236}">
                <a16:creationId xmlns:a16="http://schemas.microsoft.com/office/drawing/2014/main" id="{46B7EDAB-A126-551A-F83C-4438FFBA0E4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431626" y="1311793"/>
            <a:ext cx="490999" cy="490999"/>
          </a:xfrm>
          <a:prstGeom prst="rect">
            <a:avLst/>
          </a:prstGeom>
        </p:spPr>
      </p:pic>
      <p:sp>
        <p:nvSpPr>
          <p:cNvPr id="81" name="Textfeld 80">
            <a:extLst>
              <a:ext uri="{FF2B5EF4-FFF2-40B4-BE49-F238E27FC236}">
                <a16:creationId xmlns:a16="http://schemas.microsoft.com/office/drawing/2014/main" id="{9B85FB6B-E4EA-8E24-2E6E-97853D0BCF96}"/>
              </a:ext>
            </a:extLst>
          </p:cNvPr>
          <p:cNvSpPr txBox="1"/>
          <p:nvPr/>
        </p:nvSpPr>
        <p:spPr>
          <a:xfrm>
            <a:off x="7777891" y="1554491"/>
            <a:ext cx="7259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200" b="1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DSO </a:t>
            </a:r>
          </a:p>
          <a:p>
            <a:r>
              <a:rPr lang="de-AT" sz="1200" b="1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BGC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E21B45E-F913-2C83-F989-B80E17DD2715}"/>
              </a:ext>
            </a:extLst>
          </p:cNvPr>
          <p:cNvSpPr txBox="1"/>
          <p:nvPr/>
        </p:nvSpPr>
        <p:spPr>
          <a:xfrm>
            <a:off x="7277377" y="2044604"/>
            <a:ext cx="14229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delivery;</a:t>
            </a:r>
          </a:p>
          <a:p>
            <a:r>
              <a:rPr lang="en-GB" sz="1200" dirty="0">
                <a:solidFill>
                  <a:srgbClr val="F1A3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interface </a:t>
            </a:r>
            <a:endParaRPr lang="en-GB" sz="1200" dirty="0">
              <a:solidFill>
                <a:srgbClr val="4A85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A14B396D-80B2-5C93-42A0-9BBD10920C55}"/>
              </a:ext>
            </a:extLst>
          </p:cNvPr>
          <p:cNvCxnSpPr>
            <a:cxnSpLocks/>
          </p:cNvCxnSpPr>
          <p:nvPr/>
        </p:nvCxnSpPr>
        <p:spPr>
          <a:xfrm>
            <a:off x="7288731" y="2053493"/>
            <a:ext cx="3751" cy="1584000"/>
          </a:xfrm>
          <a:prstGeom prst="straightConnector1">
            <a:avLst/>
          </a:prstGeom>
          <a:ln w="28575">
            <a:solidFill>
              <a:srgbClr val="F1A3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D44E8C9D-D764-B178-4BA1-AC15AC12E30F}"/>
              </a:ext>
            </a:extLst>
          </p:cNvPr>
          <p:cNvSpPr/>
          <p:nvPr/>
        </p:nvSpPr>
        <p:spPr>
          <a:xfrm>
            <a:off x="3022060" y="4379707"/>
            <a:ext cx="709693" cy="783455"/>
          </a:xfrm>
          <a:prstGeom prst="roundRect">
            <a:avLst/>
          </a:prstGeom>
          <a:noFill/>
          <a:ln w="12700"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Rechteck: abgerundete Ecken 84">
            <a:extLst>
              <a:ext uri="{FF2B5EF4-FFF2-40B4-BE49-F238E27FC236}">
                <a16:creationId xmlns:a16="http://schemas.microsoft.com/office/drawing/2014/main" id="{3CBFA7C7-89B5-4D2E-8F77-66B355A99890}"/>
              </a:ext>
            </a:extLst>
          </p:cNvPr>
          <p:cNvSpPr/>
          <p:nvPr/>
        </p:nvSpPr>
        <p:spPr>
          <a:xfrm>
            <a:off x="7222815" y="4384458"/>
            <a:ext cx="709693" cy="783455"/>
          </a:xfrm>
          <a:prstGeom prst="roundRect">
            <a:avLst/>
          </a:prstGeom>
          <a:noFill/>
          <a:ln w="12700"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Rechteck: abgerundete Ecken 85">
            <a:extLst>
              <a:ext uri="{FF2B5EF4-FFF2-40B4-BE49-F238E27FC236}">
                <a16:creationId xmlns:a16="http://schemas.microsoft.com/office/drawing/2014/main" id="{E59556D7-D3F8-4B04-0C1C-7243C13458B4}"/>
              </a:ext>
            </a:extLst>
          </p:cNvPr>
          <p:cNvSpPr/>
          <p:nvPr/>
        </p:nvSpPr>
        <p:spPr>
          <a:xfrm flipV="1">
            <a:off x="2399745" y="5347852"/>
            <a:ext cx="1310816" cy="563676"/>
          </a:xfrm>
          <a:prstGeom prst="roundRect">
            <a:avLst/>
          </a:prstGeom>
          <a:noFill/>
          <a:ln w="1905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7" name="Grafik 86" descr="Lupe mit einfarbiger Füllung">
            <a:extLst>
              <a:ext uri="{FF2B5EF4-FFF2-40B4-BE49-F238E27FC236}">
                <a16:creationId xmlns:a16="http://schemas.microsoft.com/office/drawing/2014/main" id="{92C663C4-7EC7-1EE5-2CA0-0F806698570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5729270">
            <a:off x="2428904" y="5322953"/>
            <a:ext cx="499188" cy="499188"/>
          </a:xfrm>
          <a:prstGeom prst="rect">
            <a:avLst/>
          </a:prstGeom>
        </p:spPr>
      </p:pic>
      <p:sp>
        <p:nvSpPr>
          <p:cNvPr id="88" name="Textfeld 87">
            <a:extLst>
              <a:ext uri="{FF2B5EF4-FFF2-40B4-BE49-F238E27FC236}">
                <a16:creationId xmlns:a16="http://schemas.microsoft.com/office/drawing/2014/main" id="{DBE5B2B4-1936-E0E0-6D5D-84CB3F939987}"/>
              </a:ext>
            </a:extLst>
          </p:cNvPr>
          <p:cNvSpPr txBox="1"/>
          <p:nvPr/>
        </p:nvSpPr>
        <p:spPr>
          <a:xfrm>
            <a:off x="851275" y="6262675"/>
            <a:ext cx="419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Level: sustainable value </a:t>
            </a:r>
            <a:r>
              <a:rPr lang="en-GB" sz="14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&amp; sustainability</a:t>
            </a:r>
          </a:p>
        </p:txBody>
      </p:sp>
      <p:pic>
        <p:nvPicPr>
          <p:cNvPr id="89" name="Grafik 88">
            <a:extLst>
              <a:ext uri="{FF2B5EF4-FFF2-40B4-BE49-F238E27FC236}">
                <a16:creationId xmlns:a16="http://schemas.microsoft.com/office/drawing/2014/main" id="{FE0DA625-B9CF-0EAA-91CC-E324D2BFEDD5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8848">
            <a:off x="5043007" y="6143557"/>
            <a:ext cx="520757" cy="418199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90" name="Textfeld 89">
            <a:extLst>
              <a:ext uri="{FF2B5EF4-FFF2-40B4-BE49-F238E27FC236}">
                <a16:creationId xmlns:a16="http://schemas.microsoft.com/office/drawing/2014/main" id="{27562547-5357-00CD-EFB1-E0672FAF470A}"/>
              </a:ext>
            </a:extLst>
          </p:cNvPr>
          <p:cNvSpPr txBox="1"/>
          <p:nvPr/>
        </p:nvSpPr>
        <p:spPr>
          <a:xfrm>
            <a:off x="5637393" y="6118660"/>
            <a:ext cx="4977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“: Audit of 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300" dirty="0" err="1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</a:t>
            </a:r>
            <a:r>
              <a:rPr lang="de-AT" sz="13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D3E03C77-D874-0F08-2E26-8906040A2CF6}"/>
              </a:ext>
            </a:extLst>
          </p:cNvPr>
          <p:cNvSpPr txBox="1"/>
          <p:nvPr/>
        </p:nvSpPr>
        <p:spPr>
          <a:xfrm>
            <a:off x="7322922" y="3329044"/>
            <a:ext cx="14229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A8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the mass balance</a:t>
            </a:r>
          </a:p>
        </p:txBody>
      </p:sp>
    </p:spTree>
    <p:extLst>
      <p:ext uri="{BB962C8B-B14F-4D97-AF65-F5344CB8AC3E}">
        <p14:creationId xmlns:p14="http://schemas.microsoft.com/office/powerpoint/2010/main" val="28830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/>
      <p:bldP spid="14" grpId="0"/>
      <p:bldP spid="15" grpId="0" animBg="1"/>
      <p:bldP spid="18" grpId="0" animBg="1"/>
      <p:bldP spid="19" grpId="0"/>
      <p:bldP spid="21" grpId="0"/>
      <p:bldP spid="23" grpId="0"/>
      <p:bldP spid="27" grpId="0"/>
      <p:bldP spid="29" grpId="0" animBg="1"/>
      <p:bldP spid="3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7" grpId="0"/>
      <p:bldP spid="49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62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84" grpId="0" animBg="1"/>
      <p:bldP spid="85" grpId="0" animBg="1"/>
      <p:bldP spid="86" grpId="0" animBg="1"/>
      <p:bldP spid="88" grpId="0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43A96B7-23FA-87E9-BAFD-91573729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Harmonised Certificate </a:t>
            </a:r>
            <a:r>
              <a:rPr lang="en-GB" sz="3200" dirty="0"/>
              <a:t>for renewable </a:t>
            </a:r>
            <a:r>
              <a:rPr lang="en-GB" dirty="0"/>
              <a:t>g</a:t>
            </a:r>
            <a:r>
              <a:rPr lang="en-GB" sz="3200" dirty="0"/>
              <a:t>as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FAFBDEC-F910-558B-18B5-5CDC2EDC46D5}"/>
              </a:ext>
            </a:extLst>
          </p:cNvPr>
          <p:cNvSpPr/>
          <p:nvPr/>
        </p:nvSpPr>
        <p:spPr>
          <a:xfrm>
            <a:off x="11442848" y="6231290"/>
            <a:ext cx="749152" cy="65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3ADF3C-B0D7-A411-5AF5-EBA7BBD7E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72" y="1068654"/>
            <a:ext cx="11723265" cy="580567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DD420DE-66E5-78A5-4624-11FDC90B6747}"/>
              </a:ext>
            </a:extLst>
          </p:cNvPr>
          <p:cNvSpPr txBox="1"/>
          <p:nvPr/>
        </p:nvSpPr>
        <p:spPr>
          <a:xfrm>
            <a:off x="6223951" y="1636314"/>
            <a:ext cx="1097082" cy="523220"/>
          </a:xfrm>
          <a:custGeom>
            <a:avLst/>
            <a:gdLst>
              <a:gd name="connsiteX0" fmla="*/ 0 w 1097082"/>
              <a:gd name="connsiteY0" fmla="*/ 0 h 523220"/>
              <a:gd name="connsiteX1" fmla="*/ 570483 w 1097082"/>
              <a:gd name="connsiteY1" fmla="*/ 0 h 523220"/>
              <a:gd name="connsiteX2" fmla="*/ 1097082 w 1097082"/>
              <a:gd name="connsiteY2" fmla="*/ 0 h 523220"/>
              <a:gd name="connsiteX3" fmla="*/ 1097082 w 1097082"/>
              <a:gd name="connsiteY3" fmla="*/ 523220 h 523220"/>
              <a:gd name="connsiteX4" fmla="*/ 526599 w 1097082"/>
              <a:gd name="connsiteY4" fmla="*/ 523220 h 523220"/>
              <a:gd name="connsiteX5" fmla="*/ 0 w 1097082"/>
              <a:gd name="connsiteY5" fmla="*/ 523220 h 523220"/>
              <a:gd name="connsiteX6" fmla="*/ 0 w 1097082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82" h="523220" fill="none" extrusionOk="0">
                <a:moveTo>
                  <a:pt x="0" y="0"/>
                </a:moveTo>
                <a:cubicBezTo>
                  <a:pt x="185220" y="-15877"/>
                  <a:pt x="286934" y="7369"/>
                  <a:pt x="570483" y="0"/>
                </a:cubicBezTo>
                <a:cubicBezTo>
                  <a:pt x="854032" y="-7369"/>
                  <a:pt x="869684" y="3959"/>
                  <a:pt x="1097082" y="0"/>
                </a:cubicBezTo>
                <a:cubicBezTo>
                  <a:pt x="1118673" y="177639"/>
                  <a:pt x="1109067" y="417083"/>
                  <a:pt x="1097082" y="523220"/>
                </a:cubicBezTo>
                <a:cubicBezTo>
                  <a:pt x="911628" y="539055"/>
                  <a:pt x="741649" y="504335"/>
                  <a:pt x="526599" y="523220"/>
                </a:cubicBezTo>
                <a:cubicBezTo>
                  <a:pt x="311549" y="542105"/>
                  <a:pt x="184092" y="526674"/>
                  <a:pt x="0" y="523220"/>
                </a:cubicBezTo>
                <a:cubicBezTo>
                  <a:pt x="-15876" y="345313"/>
                  <a:pt x="-14520" y="197651"/>
                  <a:pt x="0" y="0"/>
                </a:cubicBezTo>
                <a:close/>
              </a:path>
              <a:path w="1097082" h="523220" stroke="0" extrusionOk="0">
                <a:moveTo>
                  <a:pt x="0" y="0"/>
                </a:moveTo>
                <a:cubicBezTo>
                  <a:pt x="246845" y="-10489"/>
                  <a:pt x="406533" y="6001"/>
                  <a:pt x="548541" y="0"/>
                </a:cubicBezTo>
                <a:cubicBezTo>
                  <a:pt x="690549" y="-6001"/>
                  <a:pt x="909100" y="26903"/>
                  <a:pt x="1097082" y="0"/>
                </a:cubicBezTo>
                <a:cubicBezTo>
                  <a:pt x="1091501" y="197205"/>
                  <a:pt x="1074632" y="390911"/>
                  <a:pt x="1097082" y="523220"/>
                </a:cubicBezTo>
                <a:cubicBezTo>
                  <a:pt x="963377" y="534871"/>
                  <a:pt x="797811" y="514561"/>
                  <a:pt x="537570" y="523220"/>
                </a:cubicBezTo>
                <a:cubicBezTo>
                  <a:pt x="277329" y="531879"/>
                  <a:pt x="230202" y="538247"/>
                  <a:pt x="0" y="523220"/>
                </a:cubicBezTo>
                <a:cubicBezTo>
                  <a:pt x="21926" y="377316"/>
                  <a:pt x="3150" y="1590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25086"/>
            </a:solidFill>
            <a:extLst>
              <a:ext uri="{C807C97D-BFC1-408E-A445-0C87EB9F89A2}">
                <ask:lineSketchStyleProps xmlns:ask="http://schemas.microsoft.com/office/drawing/2018/sketchyshapes" sd="1270277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925086"/>
                </a:solidFill>
              </a:rPr>
              <a:t>Attributes</a:t>
            </a:r>
            <a:r>
              <a:rPr lang="en-GB" sz="1400" b="1" dirty="0">
                <a:solidFill>
                  <a:srgbClr val="925086"/>
                </a:solidFill>
              </a:rPr>
              <a:t> Level</a:t>
            </a:r>
            <a:r>
              <a:rPr lang="de-AT" sz="1400" b="1" dirty="0">
                <a:solidFill>
                  <a:srgbClr val="925086"/>
                </a:solidFill>
              </a:rPr>
              <a:t> 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52350B-2B58-F7E5-E9E8-5A246B81C312}"/>
              </a:ext>
            </a:extLst>
          </p:cNvPr>
          <p:cNvSpPr/>
          <p:nvPr/>
        </p:nvSpPr>
        <p:spPr>
          <a:xfrm>
            <a:off x="4137498" y="2083255"/>
            <a:ext cx="1747488" cy="124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2898A5"/>
                </a:solidFill>
              </a:rPr>
              <a:t>Plant specific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F5F5F"/>
                </a:solidFill>
              </a:rPr>
              <a:t>Static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F5F5F"/>
                </a:solidFill>
              </a:rPr>
              <a:t>Country, metering point, plant type;</a:t>
            </a:r>
            <a:endParaRPr lang="de-AT" sz="1200" dirty="0">
              <a:solidFill>
                <a:srgbClr val="5F5F5F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E0E3FDB-76D1-A1AD-CF74-469AD360661E}"/>
              </a:ext>
            </a:extLst>
          </p:cNvPr>
          <p:cNvSpPr/>
          <p:nvPr/>
        </p:nvSpPr>
        <p:spPr>
          <a:xfrm>
            <a:off x="4202622" y="4575078"/>
            <a:ext cx="1982028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A2C844"/>
                </a:solidFill>
              </a:rPr>
              <a:t>Gas specific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F5F5F"/>
                </a:solidFill>
              </a:rPr>
              <a:t>Dynamic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u="sng" dirty="0">
                <a:solidFill>
                  <a:srgbClr val="5F5F5F"/>
                </a:solidFill>
              </a:rPr>
              <a:t>Quantitative</a:t>
            </a:r>
            <a:r>
              <a:rPr lang="en-GB" sz="1200" dirty="0">
                <a:solidFill>
                  <a:srgbClr val="5F5F5F"/>
                </a:solidFill>
              </a:rPr>
              <a:t>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F5F5F"/>
                </a:solidFill>
              </a:rPr>
              <a:t>Energy carrier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F5F5F"/>
                </a:solidFill>
              </a:rPr>
              <a:t>Energy amounts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F5F5F"/>
                </a:solidFill>
              </a:rPr>
              <a:t>Basis: metering data</a:t>
            </a:r>
            <a:endParaRPr lang="de-DE" sz="1200" dirty="0">
              <a:solidFill>
                <a:srgbClr val="5F5F5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70F909-2DA7-1CBD-B437-7C4F7CFC0646}"/>
              </a:ext>
            </a:extLst>
          </p:cNvPr>
          <p:cNvSpPr txBox="1"/>
          <p:nvPr/>
        </p:nvSpPr>
        <p:spPr>
          <a:xfrm>
            <a:off x="4474110" y="4148854"/>
            <a:ext cx="1097081" cy="522000"/>
          </a:xfrm>
          <a:custGeom>
            <a:avLst/>
            <a:gdLst>
              <a:gd name="connsiteX0" fmla="*/ 0 w 1097081"/>
              <a:gd name="connsiteY0" fmla="*/ 0 h 522000"/>
              <a:gd name="connsiteX1" fmla="*/ 570482 w 1097081"/>
              <a:gd name="connsiteY1" fmla="*/ 0 h 522000"/>
              <a:gd name="connsiteX2" fmla="*/ 1097081 w 1097081"/>
              <a:gd name="connsiteY2" fmla="*/ 0 h 522000"/>
              <a:gd name="connsiteX3" fmla="*/ 1097081 w 1097081"/>
              <a:gd name="connsiteY3" fmla="*/ 522000 h 522000"/>
              <a:gd name="connsiteX4" fmla="*/ 526599 w 1097081"/>
              <a:gd name="connsiteY4" fmla="*/ 522000 h 522000"/>
              <a:gd name="connsiteX5" fmla="*/ 0 w 1097081"/>
              <a:gd name="connsiteY5" fmla="*/ 522000 h 522000"/>
              <a:gd name="connsiteX6" fmla="*/ 0 w 1097081"/>
              <a:gd name="connsiteY6" fmla="*/ 0 h 5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81" h="522000" fill="none" extrusionOk="0">
                <a:moveTo>
                  <a:pt x="0" y="0"/>
                </a:moveTo>
                <a:cubicBezTo>
                  <a:pt x="189353" y="-13253"/>
                  <a:pt x="291377" y="8213"/>
                  <a:pt x="570482" y="0"/>
                </a:cubicBezTo>
                <a:cubicBezTo>
                  <a:pt x="849587" y="-8213"/>
                  <a:pt x="869683" y="3959"/>
                  <a:pt x="1097081" y="0"/>
                </a:cubicBezTo>
                <a:cubicBezTo>
                  <a:pt x="1083361" y="190712"/>
                  <a:pt x="1102697" y="283994"/>
                  <a:pt x="1097081" y="522000"/>
                </a:cubicBezTo>
                <a:cubicBezTo>
                  <a:pt x="908625" y="533508"/>
                  <a:pt x="735514" y="502747"/>
                  <a:pt x="526599" y="522000"/>
                </a:cubicBezTo>
                <a:cubicBezTo>
                  <a:pt x="317684" y="541253"/>
                  <a:pt x="184092" y="525454"/>
                  <a:pt x="0" y="522000"/>
                </a:cubicBezTo>
                <a:cubicBezTo>
                  <a:pt x="1467" y="409979"/>
                  <a:pt x="5285" y="221459"/>
                  <a:pt x="0" y="0"/>
                </a:cubicBezTo>
                <a:close/>
              </a:path>
              <a:path w="1097081" h="522000" stroke="0" extrusionOk="0">
                <a:moveTo>
                  <a:pt x="0" y="0"/>
                </a:moveTo>
                <a:cubicBezTo>
                  <a:pt x="246845" y="-10489"/>
                  <a:pt x="406533" y="6001"/>
                  <a:pt x="548541" y="0"/>
                </a:cubicBezTo>
                <a:cubicBezTo>
                  <a:pt x="690549" y="-6001"/>
                  <a:pt x="916484" y="-22700"/>
                  <a:pt x="1097081" y="0"/>
                </a:cubicBezTo>
                <a:cubicBezTo>
                  <a:pt x="1081625" y="119983"/>
                  <a:pt x="1112544" y="345813"/>
                  <a:pt x="1097081" y="522000"/>
                </a:cubicBezTo>
                <a:cubicBezTo>
                  <a:pt x="956320" y="530803"/>
                  <a:pt x="797015" y="506550"/>
                  <a:pt x="537570" y="522000"/>
                </a:cubicBezTo>
                <a:cubicBezTo>
                  <a:pt x="278125" y="537450"/>
                  <a:pt x="230202" y="537027"/>
                  <a:pt x="0" y="522000"/>
                </a:cubicBezTo>
                <a:cubicBezTo>
                  <a:pt x="19477" y="334361"/>
                  <a:pt x="23605" y="20698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A2C844"/>
            </a:solidFill>
            <a:extLst>
              <a:ext uri="{C807C97D-BFC1-408E-A445-0C87EB9F89A2}">
                <ask:lineSketchStyleProps xmlns:ask="http://schemas.microsoft.com/office/drawing/2018/sketchyshapes" sd="1270277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A2C844"/>
                </a:solidFill>
              </a:rPr>
              <a:t>Attributes</a:t>
            </a:r>
          </a:p>
          <a:p>
            <a:pPr algn="ctr"/>
            <a:r>
              <a:rPr lang="en-GB" sz="1400" b="1" dirty="0">
                <a:solidFill>
                  <a:srgbClr val="A2C844"/>
                </a:solidFill>
              </a:rPr>
              <a:t>Level</a:t>
            </a:r>
            <a:r>
              <a:rPr lang="de-AT" sz="1400" b="1" dirty="0">
                <a:solidFill>
                  <a:srgbClr val="A2C844"/>
                </a:solidFill>
              </a:rPr>
              <a:t>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E1AE3D-2431-E0E5-C2A7-4EB13C89E2D6}"/>
              </a:ext>
            </a:extLst>
          </p:cNvPr>
          <p:cNvSpPr txBox="1"/>
          <p:nvPr/>
        </p:nvSpPr>
        <p:spPr>
          <a:xfrm>
            <a:off x="4474110" y="1636314"/>
            <a:ext cx="1097082" cy="523220"/>
          </a:xfrm>
          <a:custGeom>
            <a:avLst/>
            <a:gdLst>
              <a:gd name="connsiteX0" fmla="*/ 0 w 1097082"/>
              <a:gd name="connsiteY0" fmla="*/ 0 h 523220"/>
              <a:gd name="connsiteX1" fmla="*/ 570483 w 1097082"/>
              <a:gd name="connsiteY1" fmla="*/ 0 h 523220"/>
              <a:gd name="connsiteX2" fmla="*/ 1097082 w 1097082"/>
              <a:gd name="connsiteY2" fmla="*/ 0 h 523220"/>
              <a:gd name="connsiteX3" fmla="*/ 1097082 w 1097082"/>
              <a:gd name="connsiteY3" fmla="*/ 523220 h 523220"/>
              <a:gd name="connsiteX4" fmla="*/ 526599 w 1097082"/>
              <a:gd name="connsiteY4" fmla="*/ 523220 h 523220"/>
              <a:gd name="connsiteX5" fmla="*/ 0 w 1097082"/>
              <a:gd name="connsiteY5" fmla="*/ 523220 h 523220"/>
              <a:gd name="connsiteX6" fmla="*/ 0 w 1097082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82" h="523220" fill="none" extrusionOk="0">
                <a:moveTo>
                  <a:pt x="0" y="0"/>
                </a:moveTo>
                <a:cubicBezTo>
                  <a:pt x="185220" y="-15877"/>
                  <a:pt x="286934" y="7369"/>
                  <a:pt x="570483" y="0"/>
                </a:cubicBezTo>
                <a:cubicBezTo>
                  <a:pt x="854032" y="-7369"/>
                  <a:pt x="869684" y="3959"/>
                  <a:pt x="1097082" y="0"/>
                </a:cubicBezTo>
                <a:cubicBezTo>
                  <a:pt x="1118673" y="177639"/>
                  <a:pt x="1109067" y="417083"/>
                  <a:pt x="1097082" y="523220"/>
                </a:cubicBezTo>
                <a:cubicBezTo>
                  <a:pt x="911628" y="539055"/>
                  <a:pt x="741649" y="504335"/>
                  <a:pt x="526599" y="523220"/>
                </a:cubicBezTo>
                <a:cubicBezTo>
                  <a:pt x="311549" y="542105"/>
                  <a:pt x="184092" y="526674"/>
                  <a:pt x="0" y="523220"/>
                </a:cubicBezTo>
                <a:cubicBezTo>
                  <a:pt x="-15876" y="345313"/>
                  <a:pt x="-14520" y="197651"/>
                  <a:pt x="0" y="0"/>
                </a:cubicBezTo>
                <a:close/>
              </a:path>
              <a:path w="1097082" h="523220" stroke="0" extrusionOk="0">
                <a:moveTo>
                  <a:pt x="0" y="0"/>
                </a:moveTo>
                <a:cubicBezTo>
                  <a:pt x="246845" y="-10489"/>
                  <a:pt x="406533" y="6001"/>
                  <a:pt x="548541" y="0"/>
                </a:cubicBezTo>
                <a:cubicBezTo>
                  <a:pt x="690549" y="-6001"/>
                  <a:pt x="909100" y="26903"/>
                  <a:pt x="1097082" y="0"/>
                </a:cubicBezTo>
                <a:cubicBezTo>
                  <a:pt x="1091501" y="197205"/>
                  <a:pt x="1074632" y="390911"/>
                  <a:pt x="1097082" y="523220"/>
                </a:cubicBezTo>
                <a:cubicBezTo>
                  <a:pt x="963377" y="534871"/>
                  <a:pt x="797811" y="514561"/>
                  <a:pt x="537570" y="523220"/>
                </a:cubicBezTo>
                <a:cubicBezTo>
                  <a:pt x="277329" y="531879"/>
                  <a:pt x="230202" y="538247"/>
                  <a:pt x="0" y="523220"/>
                </a:cubicBezTo>
                <a:cubicBezTo>
                  <a:pt x="21926" y="377316"/>
                  <a:pt x="3150" y="1590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8B9F"/>
            </a:solidFill>
            <a:extLst>
              <a:ext uri="{C807C97D-BFC1-408E-A445-0C87EB9F89A2}">
                <ask:lineSketchStyleProps xmlns:ask="http://schemas.microsoft.com/office/drawing/2018/sketchyshapes" sd="1270277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2898A5"/>
                </a:solidFill>
              </a:rPr>
              <a:t>Attributes</a:t>
            </a:r>
            <a:r>
              <a:rPr lang="en-GB" sz="1400" b="1" dirty="0">
                <a:solidFill>
                  <a:srgbClr val="2898A5"/>
                </a:solidFill>
              </a:rPr>
              <a:t> Level</a:t>
            </a:r>
            <a:r>
              <a:rPr lang="de-AT" sz="1400" b="1" dirty="0">
                <a:solidFill>
                  <a:srgbClr val="2898A5"/>
                </a:solidFill>
              </a:rPr>
              <a:t> 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8A0FF9-76C5-D3FE-8884-AF8695681EAF}"/>
              </a:ext>
            </a:extLst>
          </p:cNvPr>
          <p:cNvSpPr/>
          <p:nvPr/>
        </p:nvSpPr>
        <p:spPr>
          <a:xfrm>
            <a:off x="5884440" y="4475262"/>
            <a:ext cx="1906847" cy="1519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F1A334"/>
                </a:solidFill>
              </a:rPr>
              <a:t>Transfer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NO product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Enables IT-processes for title transfer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97D646-9309-CA2F-DA68-A6A40EEC5D5E}"/>
              </a:ext>
            </a:extLst>
          </p:cNvPr>
          <p:cNvSpPr txBox="1"/>
          <p:nvPr/>
        </p:nvSpPr>
        <p:spPr>
          <a:xfrm>
            <a:off x="6223951" y="4148854"/>
            <a:ext cx="1097081" cy="523220"/>
          </a:xfrm>
          <a:custGeom>
            <a:avLst/>
            <a:gdLst>
              <a:gd name="connsiteX0" fmla="*/ 0 w 1097081"/>
              <a:gd name="connsiteY0" fmla="*/ 0 h 523220"/>
              <a:gd name="connsiteX1" fmla="*/ 570482 w 1097081"/>
              <a:gd name="connsiteY1" fmla="*/ 0 h 523220"/>
              <a:gd name="connsiteX2" fmla="*/ 1097081 w 1097081"/>
              <a:gd name="connsiteY2" fmla="*/ 0 h 523220"/>
              <a:gd name="connsiteX3" fmla="*/ 1097081 w 1097081"/>
              <a:gd name="connsiteY3" fmla="*/ 523220 h 523220"/>
              <a:gd name="connsiteX4" fmla="*/ 526599 w 1097081"/>
              <a:gd name="connsiteY4" fmla="*/ 523220 h 523220"/>
              <a:gd name="connsiteX5" fmla="*/ 0 w 1097081"/>
              <a:gd name="connsiteY5" fmla="*/ 523220 h 523220"/>
              <a:gd name="connsiteX6" fmla="*/ 0 w 1097081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81" h="523220" fill="none" extrusionOk="0">
                <a:moveTo>
                  <a:pt x="0" y="0"/>
                </a:moveTo>
                <a:cubicBezTo>
                  <a:pt x="189353" y="-13253"/>
                  <a:pt x="291377" y="8213"/>
                  <a:pt x="570482" y="0"/>
                </a:cubicBezTo>
                <a:cubicBezTo>
                  <a:pt x="849587" y="-8213"/>
                  <a:pt x="869683" y="3959"/>
                  <a:pt x="1097081" y="0"/>
                </a:cubicBezTo>
                <a:cubicBezTo>
                  <a:pt x="1118672" y="177639"/>
                  <a:pt x="1109066" y="417083"/>
                  <a:pt x="1097081" y="523220"/>
                </a:cubicBezTo>
                <a:cubicBezTo>
                  <a:pt x="908625" y="534728"/>
                  <a:pt x="735514" y="503967"/>
                  <a:pt x="526599" y="523220"/>
                </a:cubicBezTo>
                <a:cubicBezTo>
                  <a:pt x="317684" y="542473"/>
                  <a:pt x="184092" y="526674"/>
                  <a:pt x="0" y="523220"/>
                </a:cubicBezTo>
                <a:cubicBezTo>
                  <a:pt x="-15876" y="345313"/>
                  <a:pt x="-14520" y="197651"/>
                  <a:pt x="0" y="0"/>
                </a:cubicBezTo>
                <a:close/>
              </a:path>
              <a:path w="1097081" h="523220" stroke="0" extrusionOk="0">
                <a:moveTo>
                  <a:pt x="0" y="0"/>
                </a:moveTo>
                <a:cubicBezTo>
                  <a:pt x="246845" y="-10489"/>
                  <a:pt x="406533" y="6001"/>
                  <a:pt x="548541" y="0"/>
                </a:cubicBezTo>
                <a:cubicBezTo>
                  <a:pt x="690549" y="-6001"/>
                  <a:pt x="916484" y="-22700"/>
                  <a:pt x="1097081" y="0"/>
                </a:cubicBezTo>
                <a:cubicBezTo>
                  <a:pt x="1091500" y="197205"/>
                  <a:pt x="1074631" y="390911"/>
                  <a:pt x="1097081" y="523220"/>
                </a:cubicBezTo>
                <a:cubicBezTo>
                  <a:pt x="956320" y="532023"/>
                  <a:pt x="797015" y="507770"/>
                  <a:pt x="537570" y="523220"/>
                </a:cubicBezTo>
                <a:cubicBezTo>
                  <a:pt x="278125" y="538670"/>
                  <a:pt x="230202" y="538247"/>
                  <a:pt x="0" y="523220"/>
                </a:cubicBezTo>
                <a:cubicBezTo>
                  <a:pt x="21926" y="377316"/>
                  <a:pt x="3150" y="1590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1A334"/>
            </a:solidFill>
            <a:extLst>
              <a:ext uri="{C807C97D-BFC1-408E-A445-0C87EB9F89A2}">
                <ask:lineSketchStyleProps xmlns:ask="http://schemas.microsoft.com/office/drawing/2018/sketchyshapes" sd="1270277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rgbClr val="F1A334"/>
                </a:solidFill>
              </a:rPr>
              <a:t>Attributes</a:t>
            </a:r>
            <a:r>
              <a:rPr lang="en-GB" sz="1400" b="1" dirty="0">
                <a:solidFill>
                  <a:srgbClr val="F1A334"/>
                </a:solidFill>
              </a:rPr>
              <a:t> Level</a:t>
            </a:r>
            <a:r>
              <a:rPr lang="de-AT" sz="1400" b="1" dirty="0">
                <a:solidFill>
                  <a:srgbClr val="F1A334"/>
                </a:solidFill>
              </a:rPr>
              <a:t> 4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DE46825-1C74-4973-6924-46F8A8049853}"/>
              </a:ext>
            </a:extLst>
          </p:cNvPr>
          <p:cNvSpPr/>
          <p:nvPr/>
        </p:nvSpPr>
        <p:spPr>
          <a:xfrm>
            <a:off x="5809259" y="2058245"/>
            <a:ext cx="1982028" cy="186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600" b="1" dirty="0">
                <a:solidFill>
                  <a:srgbClr val="925086"/>
                </a:solidFill>
              </a:rPr>
              <a:t>Quality </a:t>
            </a:r>
            <a:r>
              <a:rPr lang="en-GB" sz="1600" b="1" noProof="1">
                <a:solidFill>
                  <a:srgbClr val="925086"/>
                </a:solidFill>
              </a:rPr>
              <a:t>criteria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5F5F5F"/>
                </a:solidFill>
              </a:rPr>
              <a:t>Dynamic </a:t>
            </a:r>
            <a:r>
              <a:rPr lang="en-GB" sz="1200" dirty="0">
                <a:solidFill>
                  <a:srgbClr val="5F5F5F"/>
                </a:solidFill>
              </a:rPr>
              <a:t>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AT" sz="1200" u="sng" dirty="0">
                <a:solidFill>
                  <a:srgbClr val="5F5F5F"/>
                </a:solidFill>
              </a:rPr>
              <a:t>Qualitative</a:t>
            </a:r>
            <a:r>
              <a:rPr lang="de-AT" sz="1200" dirty="0">
                <a:solidFill>
                  <a:srgbClr val="5F5F5F"/>
                </a:solidFill>
              </a:rPr>
              <a:t> </a:t>
            </a:r>
            <a:r>
              <a:rPr lang="en-GB" sz="1200" dirty="0">
                <a:solidFill>
                  <a:srgbClr val="5F5F5F"/>
                </a:solidFill>
              </a:rPr>
              <a:t>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F5F5F"/>
                </a:solidFill>
              </a:rPr>
              <a:t>Substrates / Input, supply chain, process;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F5F5F"/>
                </a:solidFill>
              </a:rPr>
              <a:t>Audit reports: plausibility check &lt;-&gt; sustainability criteria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F01B9C6-2EC0-FD19-6E63-3A7AF1B78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68" y="3335755"/>
            <a:ext cx="373231" cy="373231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C48D69A-F42D-7948-50A7-66B54C0750C0}"/>
              </a:ext>
            </a:extLst>
          </p:cNvPr>
          <p:cNvSpPr/>
          <p:nvPr/>
        </p:nvSpPr>
        <p:spPr>
          <a:xfrm>
            <a:off x="4663604" y="1169585"/>
            <a:ext cx="2249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008B9F"/>
                </a:solidFill>
              </a:rPr>
              <a:t>CERTIFICATE</a:t>
            </a:r>
            <a:endParaRPr lang="en-GB" sz="1600" b="1" u="sng" dirty="0">
              <a:solidFill>
                <a:srgbClr val="008B9F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6047DB0-E22D-54F8-93A5-A3A19214DD6B}"/>
              </a:ext>
            </a:extLst>
          </p:cNvPr>
          <p:cNvSpPr txBox="1"/>
          <p:nvPr/>
        </p:nvSpPr>
        <p:spPr>
          <a:xfrm>
            <a:off x="9605545" y="1276769"/>
            <a:ext cx="1425182" cy="307777"/>
          </a:xfrm>
          <a:custGeom>
            <a:avLst/>
            <a:gdLst>
              <a:gd name="connsiteX0" fmla="*/ 0 w 1425182"/>
              <a:gd name="connsiteY0" fmla="*/ 0 h 307777"/>
              <a:gd name="connsiteX1" fmla="*/ 475061 w 1425182"/>
              <a:gd name="connsiteY1" fmla="*/ 0 h 307777"/>
              <a:gd name="connsiteX2" fmla="*/ 950121 w 1425182"/>
              <a:gd name="connsiteY2" fmla="*/ 0 h 307777"/>
              <a:gd name="connsiteX3" fmla="*/ 1425182 w 1425182"/>
              <a:gd name="connsiteY3" fmla="*/ 0 h 307777"/>
              <a:gd name="connsiteX4" fmla="*/ 1425182 w 1425182"/>
              <a:gd name="connsiteY4" fmla="*/ 307777 h 307777"/>
              <a:gd name="connsiteX5" fmla="*/ 964373 w 1425182"/>
              <a:gd name="connsiteY5" fmla="*/ 307777 h 307777"/>
              <a:gd name="connsiteX6" fmla="*/ 489312 w 1425182"/>
              <a:gd name="connsiteY6" fmla="*/ 307777 h 307777"/>
              <a:gd name="connsiteX7" fmla="*/ 0 w 1425182"/>
              <a:gd name="connsiteY7" fmla="*/ 307777 h 307777"/>
              <a:gd name="connsiteX8" fmla="*/ 0 w 1425182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5182" h="307777" fill="none" extrusionOk="0">
                <a:moveTo>
                  <a:pt x="0" y="0"/>
                </a:moveTo>
                <a:cubicBezTo>
                  <a:pt x="207541" y="-9953"/>
                  <a:pt x="283903" y="-5910"/>
                  <a:pt x="475061" y="0"/>
                </a:cubicBezTo>
                <a:cubicBezTo>
                  <a:pt x="666219" y="5910"/>
                  <a:pt x="730816" y="20458"/>
                  <a:pt x="950121" y="0"/>
                </a:cubicBezTo>
                <a:cubicBezTo>
                  <a:pt x="1169426" y="-20458"/>
                  <a:pt x="1303054" y="-3197"/>
                  <a:pt x="1425182" y="0"/>
                </a:cubicBezTo>
                <a:cubicBezTo>
                  <a:pt x="1428681" y="74710"/>
                  <a:pt x="1425139" y="163591"/>
                  <a:pt x="1425182" y="307777"/>
                </a:cubicBezTo>
                <a:cubicBezTo>
                  <a:pt x="1214704" y="290608"/>
                  <a:pt x="1129526" y="307688"/>
                  <a:pt x="964373" y="307777"/>
                </a:cubicBezTo>
                <a:cubicBezTo>
                  <a:pt x="799220" y="307866"/>
                  <a:pt x="652730" y="289224"/>
                  <a:pt x="489312" y="307777"/>
                </a:cubicBezTo>
                <a:cubicBezTo>
                  <a:pt x="325894" y="326330"/>
                  <a:pt x="151261" y="289096"/>
                  <a:pt x="0" y="307777"/>
                </a:cubicBezTo>
                <a:cubicBezTo>
                  <a:pt x="-8298" y="231528"/>
                  <a:pt x="-5082" y="61565"/>
                  <a:pt x="0" y="0"/>
                </a:cubicBezTo>
                <a:close/>
              </a:path>
              <a:path w="1425182" h="307777" stroke="0" extrusionOk="0">
                <a:moveTo>
                  <a:pt x="0" y="0"/>
                </a:moveTo>
                <a:cubicBezTo>
                  <a:pt x="171833" y="-18807"/>
                  <a:pt x="334143" y="12104"/>
                  <a:pt x="475061" y="0"/>
                </a:cubicBezTo>
                <a:cubicBezTo>
                  <a:pt x="615979" y="-12104"/>
                  <a:pt x="782409" y="4898"/>
                  <a:pt x="907366" y="0"/>
                </a:cubicBezTo>
                <a:cubicBezTo>
                  <a:pt x="1032324" y="-4898"/>
                  <a:pt x="1258928" y="23511"/>
                  <a:pt x="1425182" y="0"/>
                </a:cubicBezTo>
                <a:cubicBezTo>
                  <a:pt x="1415303" y="124150"/>
                  <a:pt x="1432675" y="228662"/>
                  <a:pt x="1425182" y="307777"/>
                </a:cubicBezTo>
                <a:cubicBezTo>
                  <a:pt x="1241227" y="328538"/>
                  <a:pt x="1102772" y="290593"/>
                  <a:pt x="935870" y="307777"/>
                </a:cubicBezTo>
                <a:cubicBezTo>
                  <a:pt x="768968" y="324961"/>
                  <a:pt x="585804" y="323525"/>
                  <a:pt x="460809" y="307777"/>
                </a:cubicBezTo>
                <a:cubicBezTo>
                  <a:pt x="335814" y="292029"/>
                  <a:pt x="117122" y="329969"/>
                  <a:pt x="0" y="307777"/>
                </a:cubicBezTo>
                <a:cubicBezTo>
                  <a:pt x="-5886" y="241898"/>
                  <a:pt x="12634" y="73864"/>
                  <a:pt x="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solidFill>
              <a:srgbClr val="925086"/>
            </a:solidFill>
            <a:extLst>
              <a:ext uri="{C807C97D-BFC1-408E-A445-0C87EB9F89A2}">
                <ask:lineSketchStyleProps xmlns:ask="http://schemas.microsoft.com/office/drawing/2018/sketchyshapes" sd="1270277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925086"/>
                </a:solidFill>
              </a:rPr>
              <a:t>Audit Level</a:t>
            </a:r>
            <a:r>
              <a:rPr lang="de-AT" sz="1400" b="1" dirty="0">
                <a:solidFill>
                  <a:srgbClr val="925086"/>
                </a:solidFill>
              </a:rPr>
              <a:t> 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1FA1C-3F07-8876-9310-F5F6D843DD1A}"/>
              </a:ext>
            </a:extLst>
          </p:cNvPr>
          <p:cNvSpPr txBox="1"/>
          <p:nvPr/>
        </p:nvSpPr>
        <p:spPr>
          <a:xfrm>
            <a:off x="9605544" y="4484918"/>
            <a:ext cx="1425182" cy="307777"/>
          </a:xfrm>
          <a:custGeom>
            <a:avLst/>
            <a:gdLst>
              <a:gd name="connsiteX0" fmla="*/ 0 w 1425182"/>
              <a:gd name="connsiteY0" fmla="*/ 0 h 307777"/>
              <a:gd name="connsiteX1" fmla="*/ 475061 w 1425182"/>
              <a:gd name="connsiteY1" fmla="*/ 0 h 307777"/>
              <a:gd name="connsiteX2" fmla="*/ 950121 w 1425182"/>
              <a:gd name="connsiteY2" fmla="*/ 0 h 307777"/>
              <a:gd name="connsiteX3" fmla="*/ 1425182 w 1425182"/>
              <a:gd name="connsiteY3" fmla="*/ 0 h 307777"/>
              <a:gd name="connsiteX4" fmla="*/ 1425182 w 1425182"/>
              <a:gd name="connsiteY4" fmla="*/ 307777 h 307777"/>
              <a:gd name="connsiteX5" fmla="*/ 964373 w 1425182"/>
              <a:gd name="connsiteY5" fmla="*/ 307777 h 307777"/>
              <a:gd name="connsiteX6" fmla="*/ 489312 w 1425182"/>
              <a:gd name="connsiteY6" fmla="*/ 307777 h 307777"/>
              <a:gd name="connsiteX7" fmla="*/ 0 w 1425182"/>
              <a:gd name="connsiteY7" fmla="*/ 307777 h 307777"/>
              <a:gd name="connsiteX8" fmla="*/ 0 w 1425182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5182" h="307777" fill="none" extrusionOk="0">
                <a:moveTo>
                  <a:pt x="0" y="0"/>
                </a:moveTo>
                <a:cubicBezTo>
                  <a:pt x="207541" y="-9953"/>
                  <a:pt x="283903" y="-5910"/>
                  <a:pt x="475061" y="0"/>
                </a:cubicBezTo>
                <a:cubicBezTo>
                  <a:pt x="666219" y="5910"/>
                  <a:pt x="730816" y="20458"/>
                  <a:pt x="950121" y="0"/>
                </a:cubicBezTo>
                <a:cubicBezTo>
                  <a:pt x="1169426" y="-20458"/>
                  <a:pt x="1303054" y="-3197"/>
                  <a:pt x="1425182" y="0"/>
                </a:cubicBezTo>
                <a:cubicBezTo>
                  <a:pt x="1428681" y="74710"/>
                  <a:pt x="1425139" y="163591"/>
                  <a:pt x="1425182" y="307777"/>
                </a:cubicBezTo>
                <a:cubicBezTo>
                  <a:pt x="1214704" y="290608"/>
                  <a:pt x="1129526" y="307688"/>
                  <a:pt x="964373" y="307777"/>
                </a:cubicBezTo>
                <a:cubicBezTo>
                  <a:pt x="799220" y="307866"/>
                  <a:pt x="652730" y="289224"/>
                  <a:pt x="489312" y="307777"/>
                </a:cubicBezTo>
                <a:cubicBezTo>
                  <a:pt x="325894" y="326330"/>
                  <a:pt x="151261" y="289096"/>
                  <a:pt x="0" y="307777"/>
                </a:cubicBezTo>
                <a:cubicBezTo>
                  <a:pt x="-8298" y="231528"/>
                  <a:pt x="-5082" y="61565"/>
                  <a:pt x="0" y="0"/>
                </a:cubicBezTo>
                <a:close/>
              </a:path>
              <a:path w="1425182" h="307777" stroke="0" extrusionOk="0">
                <a:moveTo>
                  <a:pt x="0" y="0"/>
                </a:moveTo>
                <a:cubicBezTo>
                  <a:pt x="171833" y="-18807"/>
                  <a:pt x="334143" y="12104"/>
                  <a:pt x="475061" y="0"/>
                </a:cubicBezTo>
                <a:cubicBezTo>
                  <a:pt x="615979" y="-12104"/>
                  <a:pt x="782409" y="4898"/>
                  <a:pt x="907366" y="0"/>
                </a:cubicBezTo>
                <a:cubicBezTo>
                  <a:pt x="1032324" y="-4898"/>
                  <a:pt x="1258928" y="23511"/>
                  <a:pt x="1425182" y="0"/>
                </a:cubicBezTo>
                <a:cubicBezTo>
                  <a:pt x="1415303" y="124150"/>
                  <a:pt x="1432675" y="228662"/>
                  <a:pt x="1425182" y="307777"/>
                </a:cubicBezTo>
                <a:cubicBezTo>
                  <a:pt x="1241227" y="328538"/>
                  <a:pt x="1102772" y="290593"/>
                  <a:pt x="935870" y="307777"/>
                </a:cubicBezTo>
                <a:cubicBezTo>
                  <a:pt x="768968" y="324961"/>
                  <a:pt x="585804" y="323525"/>
                  <a:pt x="460809" y="307777"/>
                </a:cubicBezTo>
                <a:cubicBezTo>
                  <a:pt x="335814" y="292029"/>
                  <a:pt x="117122" y="329969"/>
                  <a:pt x="0" y="307777"/>
                </a:cubicBezTo>
                <a:cubicBezTo>
                  <a:pt x="-5886" y="241898"/>
                  <a:pt x="12634" y="73864"/>
                  <a:pt x="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solidFill>
              <a:srgbClr val="F1A334"/>
            </a:solidFill>
            <a:extLst>
              <a:ext uri="{C807C97D-BFC1-408E-A445-0C87EB9F89A2}">
                <ask:lineSketchStyleProps xmlns:ask="http://schemas.microsoft.com/office/drawing/2018/sketchyshapes" sd="1270277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1A334"/>
                </a:solidFill>
              </a:rPr>
              <a:t>Audit Level</a:t>
            </a:r>
            <a:r>
              <a:rPr lang="de-AT" sz="1400" b="1" dirty="0">
                <a:solidFill>
                  <a:srgbClr val="F1A334"/>
                </a:solidFill>
              </a:rPr>
              <a:t> 4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2B6F81B-5083-C1B8-B293-EA4686256F69}"/>
              </a:ext>
            </a:extLst>
          </p:cNvPr>
          <p:cNvSpPr txBox="1"/>
          <p:nvPr/>
        </p:nvSpPr>
        <p:spPr>
          <a:xfrm>
            <a:off x="1060215" y="1245181"/>
            <a:ext cx="1425182" cy="307777"/>
          </a:xfrm>
          <a:custGeom>
            <a:avLst/>
            <a:gdLst>
              <a:gd name="connsiteX0" fmla="*/ 0 w 1425182"/>
              <a:gd name="connsiteY0" fmla="*/ 0 h 307777"/>
              <a:gd name="connsiteX1" fmla="*/ 475061 w 1425182"/>
              <a:gd name="connsiteY1" fmla="*/ 0 h 307777"/>
              <a:gd name="connsiteX2" fmla="*/ 907366 w 1425182"/>
              <a:gd name="connsiteY2" fmla="*/ 0 h 307777"/>
              <a:gd name="connsiteX3" fmla="*/ 1425182 w 1425182"/>
              <a:gd name="connsiteY3" fmla="*/ 0 h 307777"/>
              <a:gd name="connsiteX4" fmla="*/ 1425182 w 1425182"/>
              <a:gd name="connsiteY4" fmla="*/ 307777 h 307777"/>
              <a:gd name="connsiteX5" fmla="*/ 935870 w 1425182"/>
              <a:gd name="connsiteY5" fmla="*/ 307777 h 307777"/>
              <a:gd name="connsiteX6" fmla="*/ 460809 w 1425182"/>
              <a:gd name="connsiteY6" fmla="*/ 307777 h 307777"/>
              <a:gd name="connsiteX7" fmla="*/ 0 w 1425182"/>
              <a:gd name="connsiteY7" fmla="*/ 307777 h 307777"/>
              <a:gd name="connsiteX8" fmla="*/ 0 w 1425182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5182" h="307777" extrusionOk="0">
                <a:moveTo>
                  <a:pt x="0" y="0"/>
                </a:moveTo>
                <a:cubicBezTo>
                  <a:pt x="171833" y="-18807"/>
                  <a:pt x="334143" y="12104"/>
                  <a:pt x="475061" y="0"/>
                </a:cubicBezTo>
                <a:cubicBezTo>
                  <a:pt x="615979" y="-12104"/>
                  <a:pt x="782409" y="4898"/>
                  <a:pt x="907366" y="0"/>
                </a:cubicBezTo>
                <a:cubicBezTo>
                  <a:pt x="1032324" y="-4898"/>
                  <a:pt x="1258928" y="23511"/>
                  <a:pt x="1425182" y="0"/>
                </a:cubicBezTo>
                <a:cubicBezTo>
                  <a:pt x="1415303" y="124150"/>
                  <a:pt x="1432675" y="228662"/>
                  <a:pt x="1425182" y="307777"/>
                </a:cubicBezTo>
                <a:cubicBezTo>
                  <a:pt x="1241227" y="328538"/>
                  <a:pt x="1102772" y="290593"/>
                  <a:pt x="935870" y="307777"/>
                </a:cubicBezTo>
                <a:cubicBezTo>
                  <a:pt x="768968" y="324961"/>
                  <a:pt x="585804" y="323525"/>
                  <a:pt x="460809" y="307777"/>
                </a:cubicBezTo>
                <a:cubicBezTo>
                  <a:pt x="335814" y="292029"/>
                  <a:pt x="117122" y="329969"/>
                  <a:pt x="0" y="307777"/>
                </a:cubicBezTo>
                <a:cubicBezTo>
                  <a:pt x="-5886" y="241898"/>
                  <a:pt x="12634" y="73864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99AB"/>
            </a:solidFill>
            <a:extLst>
              <a:ext uri="{C807C97D-BFC1-408E-A445-0C87EB9F89A2}">
                <ask:lineSketchStyleProps xmlns:ask="http://schemas.microsoft.com/office/drawing/2018/sketchyshapes" sd="1270277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898A5"/>
                </a:solidFill>
              </a:rPr>
              <a:t>Audit Level</a:t>
            </a:r>
            <a:r>
              <a:rPr lang="de-AT" sz="1400" b="1" dirty="0">
                <a:solidFill>
                  <a:srgbClr val="2898A5"/>
                </a:solidFill>
              </a:rPr>
              <a:t> 1</a:t>
            </a:r>
          </a:p>
        </p:txBody>
      </p:sp>
      <p:sp>
        <p:nvSpPr>
          <p:cNvPr id="20" name="Inhaltsplatzhalter 9">
            <a:extLst>
              <a:ext uri="{FF2B5EF4-FFF2-40B4-BE49-F238E27FC236}">
                <a16:creationId xmlns:a16="http://schemas.microsoft.com/office/drawing/2014/main" id="{792FE278-43B9-0154-561C-7B9223FCEFD1}"/>
              </a:ext>
            </a:extLst>
          </p:cNvPr>
          <p:cNvSpPr txBox="1">
            <a:spLocks/>
          </p:cNvSpPr>
          <p:nvPr/>
        </p:nvSpPr>
        <p:spPr>
          <a:xfrm>
            <a:off x="427997" y="1749092"/>
            <a:ext cx="2786370" cy="175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sz="1500" dirty="0"/>
              <a:t>Third-party audit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sz="1500" dirty="0"/>
              <a:t>Audit of plant</a:t>
            </a:r>
          </a:p>
          <a:p>
            <a:pPr marL="473075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500" dirty="0"/>
              <a:t>Initial audit and after construction measures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sz="1500" dirty="0"/>
              <a:t>Regulatory notice for renewable plant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530BD0A-8062-7961-F433-CE2F15E3E68A}"/>
              </a:ext>
            </a:extLst>
          </p:cNvPr>
          <p:cNvSpPr txBox="1"/>
          <p:nvPr/>
        </p:nvSpPr>
        <p:spPr>
          <a:xfrm>
            <a:off x="1060215" y="4408954"/>
            <a:ext cx="1425182" cy="307777"/>
          </a:xfrm>
          <a:custGeom>
            <a:avLst/>
            <a:gdLst>
              <a:gd name="connsiteX0" fmla="*/ 0 w 1425182"/>
              <a:gd name="connsiteY0" fmla="*/ 0 h 307777"/>
              <a:gd name="connsiteX1" fmla="*/ 475061 w 1425182"/>
              <a:gd name="connsiteY1" fmla="*/ 0 h 307777"/>
              <a:gd name="connsiteX2" fmla="*/ 950121 w 1425182"/>
              <a:gd name="connsiteY2" fmla="*/ 0 h 307777"/>
              <a:gd name="connsiteX3" fmla="*/ 1425182 w 1425182"/>
              <a:gd name="connsiteY3" fmla="*/ 0 h 307777"/>
              <a:gd name="connsiteX4" fmla="*/ 1425182 w 1425182"/>
              <a:gd name="connsiteY4" fmla="*/ 307777 h 307777"/>
              <a:gd name="connsiteX5" fmla="*/ 964373 w 1425182"/>
              <a:gd name="connsiteY5" fmla="*/ 307777 h 307777"/>
              <a:gd name="connsiteX6" fmla="*/ 489312 w 1425182"/>
              <a:gd name="connsiteY6" fmla="*/ 307777 h 307777"/>
              <a:gd name="connsiteX7" fmla="*/ 0 w 1425182"/>
              <a:gd name="connsiteY7" fmla="*/ 307777 h 307777"/>
              <a:gd name="connsiteX8" fmla="*/ 0 w 1425182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5182" h="307777" fill="none" extrusionOk="0">
                <a:moveTo>
                  <a:pt x="0" y="0"/>
                </a:moveTo>
                <a:cubicBezTo>
                  <a:pt x="207541" y="-9953"/>
                  <a:pt x="283903" y="-5910"/>
                  <a:pt x="475061" y="0"/>
                </a:cubicBezTo>
                <a:cubicBezTo>
                  <a:pt x="666219" y="5910"/>
                  <a:pt x="730816" y="20458"/>
                  <a:pt x="950121" y="0"/>
                </a:cubicBezTo>
                <a:cubicBezTo>
                  <a:pt x="1169426" y="-20458"/>
                  <a:pt x="1303054" y="-3197"/>
                  <a:pt x="1425182" y="0"/>
                </a:cubicBezTo>
                <a:cubicBezTo>
                  <a:pt x="1428681" y="74710"/>
                  <a:pt x="1425139" y="163591"/>
                  <a:pt x="1425182" y="307777"/>
                </a:cubicBezTo>
                <a:cubicBezTo>
                  <a:pt x="1214704" y="290608"/>
                  <a:pt x="1129526" y="307688"/>
                  <a:pt x="964373" y="307777"/>
                </a:cubicBezTo>
                <a:cubicBezTo>
                  <a:pt x="799220" y="307866"/>
                  <a:pt x="652730" y="289224"/>
                  <a:pt x="489312" y="307777"/>
                </a:cubicBezTo>
                <a:cubicBezTo>
                  <a:pt x="325894" y="326330"/>
                  <a:pt x="151261" y="289096"/>
                  <a:pt x="0" y="307777"/>
                </a:cubicBezTo>
                <a:cubicBezTo>
                  <a:pt x="-8298" y="231528"/>
                  <a:pt x="-5082" y="61565"/>
                  <a:pt x="0" y="0"/>
                </a:cubicBezTo>
                <a:close/>
              </a:path>
              <a:path w="1425182" h="307777" stroke="0" extrusionOk="0">
                <a:moveTo>
                  <a:pt x="0" y="0"/>
                </a:moveTo>
                <a:cubicBezTo>
                  <a:pt x="171833" y="-18807"/>
                  <a:pt x="334143" y="12104"/>
                  <a:pt x="475061" y="0"/>
                </a:cubicBezTo>
                <a:cubicBezTo>
                  <a:pt x="615979" y="-12104"/>
                  <a:pt x="782409" y="4898"/>
                  <a:pt x="907366" y="0"/>
                </a:cubicBezTo>
                <a:cubicBezTo>
                  <a:pt x="1032324" y="-4898"/>
                  <a:pt x="1258928" y="23511"/>
                  <a:pt x="1425182" y="0"/>
                </a:cubicBezTo>
                <a:cubicBezTo>
                  <a:pt x="1415303" y="124150"/>
                  <a:pt x="1432675" y="228662"/>
                  <a:pt x="1425182" y="307777"/>
                </a:cubicBezTo>
                <a:cubicBezTo>
                  <a:pt x="1241227" y="328538"/>
                  <a:pt x="1102772" y="290593"/>
                  <a:pt x="935870" y="307777"/>
                </a:cubicBezTo>
                <a:cubicBezTo>
                  <a:pt x="768968" y="324961"/>
                  <a:pt x="585804" y="323525"/>
                  <a:pt x="460809" y="307777"/>
                </a:cubicBezTo>
                <a:cubicBezTo>
                  <a:pt x="335814" y="292029"/>
                  <a:pt x="117122" y="329969"/>
                  <a:pt x="0" y="307777"/>
                </a:cubicBezTo>
                <a:cubicBezTo>
                  <a:pt x="-5886" y="241898"/>
                  <a:pt x="12634" y="73864"/>
                  <a:pt x="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9050">
            <a:solidFill>
              <a:srgbClr val="A2C844"/>
            </a:solidFill>
            <a:extLst>
              <a:ext uri="{C807C97D-BFC1-408E-A445-0C87EB9F89A2}">
                <ask:lineSketchStyleProps xmlns:ask="http://schemas.microsoft.com/office/drawing/2018/sketchyshapes" sd="12702770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A2C844"/>
                </a:solidFill>
              </a:rPr>
              <a:t>Audit Level</a:t>
            </a:r>
            <a:r>
              <a:rPr lang="de-AT" sz="1400" b="1" dirty="0">
                <a:solidFill>
                  <a:srgbClr val="A2C844"/>
                </a:solidFill>
              </a:rPr>
              <a:t> 2</a:t>
            </a:r>
          </a:p>
        </p:txBody>
      </p:sp>
      <p:sp>
        <p:nvSpPr>
          <p:cNvPr id="22" name="Inhaltsplatzhalter 9">
            <a:extLst>
              <a:ext uri="{FF2B5EF4-FFF2-40B4-BE49-F238E27FC236}">
                <a16:creationId xmlns:a16="http://schemas.microsoft.com/office/drawing/2014/main" id="{0C4ED39A-7F11-B288-E154-7A957A612F10}"/>
              </a:ext>
            </a:extLst>
          </p:cNvPr>
          <p:cNvSpPr txBox="1">
            <a:spLocks/>
          </p:cNvSpPr>
          <p:nvPr/>
        </p:nvSpPr>
        <p:spPr>
          <a:xfrm>
            <a:off x="427997" y="4746813"/>
            <a:ext cx="2786370" cy="1922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sz="1500" dirty="0"/>
              <a:t>Based on DSO/TSO </a:t>
            </a:r>
            <a:br>
              <a:rPr lang="en-GB" sz="1500" dirty="0"/>
            </a:br>
            <a:r>
              <a:rPr lang="en-GB" sz="1500" dirty="0"/>
              <a:t>meter readings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sz="1500" dirty="0"/>
              <a:t>Registry specific: first-level by DSO/TSO, auditors, </a:t>
            </a:r>
            <a:br>
              <a:rPr lang="en-GB" sz="1500" dirty="0"/>
            </a:br>
            <a:r>
              <a:rPr lang="en-GB" sz="1500" dirty="0"/>
              <a:t>balance group coordinator;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sz="1500" dirty="0"/>
              <a:t>Regularly: before certificate issuance </a:t>
            </a:r>
          </a:p>
        </p:txBody>
      </p:sp>
      <p:sp>
        <p:nvSpPr>
          <p:cNvPr id="23" name="Inhaltsplatzhalter 9">
            <a:extLst>
              <a:ext uri="{FF2B5EF4-FFF2-40B4-BE49-F238E27FC236}">
                <a16:creationId xmlns:a16="http://schemas.microsoft.com/office/drawing/2014/main" id="{149DA357-6823-78E6-EB4B-5E91E850EF8E}"/>
              </a:ext>
            </a:extLst>
          </p:cNvPr>
          <p:cNvSpPr txBox="1">
            <a:spLocks/>
          </p:cNvSpPr>
          <p:nvPr/>
        </p:nvSpPr>
        <p:spPr>
          <a:xfrm>
            <a:off x="9121792" y="1724915"/>
            <a:ext cx="2585500" cy="2309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Third-party audit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Regularly (annual)</a:t>
            </a:r>
          </a:p>
          <a:p>
            <a:pPr marL="358775" lvl="1" indent="-1762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For specific production period</a:t>
            </a:r>
          </a:p>
          <a:p>
            <a:pPr marL="358775" lvl="1" indent="-1762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For specific certificate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According to national regulations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Min: plausibility check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Max: </a:t>
            </a:r>
            <a:r>
              <a:rPr lang="en-GB" dirty="0" err="1"/>
              <a:t>PoS</a:t>
            </a:r>
            <a:r>
              <a:rPr lang="en-GB" dirty="0"/>
              <a:t> according to voluntary scheme</a:t>
            </a:r>
          </a:p>
        </p:txBody>
      </p:sp>
      <p:sp>
        <p:nvSpPr>
          <p:cNvPr id="24" name="Inhaltsplatzhalter 9">
            <a:extLst>
              <a:ext uri="{FF2B5EF4-FFF2-40B4-BE49-F238E27FC236}">
                <a16:creationId xmlns:a16="http://schemas.microsoft.com/office/drawing/2014/main" id="{7305CC13-3858-0FBB-9C82-A654780B0232}"/>
              </a:ext>
            </a:extLst>
          </p:cNvPr>
          <p:cNvSpPr txBox="1">
            <a:spLocks/>
          </p:cNvSpPr>
          <p:nvPr/>
        </p:nvSpPr>
        <p:spPr>
          <a:xfrm>
            <a:off x="9121792" y="4973233"/>
            <a:ext cx="2128887" cy="146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bg1">
                    <a:lumMod val="65000"/>
                  </a:schemeClr>
                </a:solidFill>
              </a:rPr>
              <a:t>Responsibility of market participants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bg1">
                    <a:lumMod val="65000"/>
                  </a:schemeClr>
                </a:solidFill>
              </a:rPr>
              <a:t>First-level audit: data verification by registries</a:t>
            </a:r>
          </a:p>
        </p:txBody>
      </p:sp>
    </p:spTree>
    <p:extLst>
      <p:ext uri="{BB962C8B-B14F-4D97-AF65-F5344CB8AC3E}">
        <p14:creationId xmlns:p14="http://schemas.microsoft.com/office/powerpoint/2010/main" val="10464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/>
      <p:bldP spid="17" grpId="0" animBg="1"/>
      <p:bldP spid="18" grpId="0" animBg="1"/>
      <p:bldP spid="19" grpId="0" animBg="1"/>
      <p:bldP spid="20" grpId="0"/>
      <p:bldP spid="20" grpId="1"/>
      <p:bldP spid="20" grpId="2"/>
      <p:bldP spid="21" grpId="0" animBg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6AEA4F6-F16D-E502-A64E-18B8F4F6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Challenges</a:t>
            </a:r>
            <a:r>
              <a:rPr lang="en-GB" dirty="0"/>
              <a:t> </a:t>
            </a:r>
            <a:r>
              <a:rPr lang="en-GB" sz="3200" dirty="0"/>
              <a:t>for a European certificate system for renewable gas</a:t>
            </a:r>
            <a:endParaRPr lang="de-DE" dirty="0"/>
          </a:p>
        </p:txBody>
      </p:sp>
      <p:sp>
        <p:nvSpPr>
          <p:cNvPr id="5" name="Google Shape;520;p25">
            <a:extLst>
              <a:ext uri="{FF2B5EF4-FFF2-40B4-BE49-F238E27FC236}">
                <a16:creationId xmlns:a16="http://schemas.microsoft.com/office/drawing/2014/main" id="{1AF77887-6EC1-F1A9-C767-6A540526FB41}"/>
              </a:ext>
            </a:extLst>
          </p:cNvPr>
          <p:cNvSpPr/>
          <p:nvPr/>
        </p:nvSpPr>
        <p:spPr>
          <a:xfrm>
            <a:off x="9468214" y="2584868"/>
            <a:ext cx="45235" cy="999195"/>
          </a:xfrm>
          <a:custGeom>
            <a:avLst/>
            <a:gdLst/>
            <a:ahLst/>
            <a:cxnLst/>
            <a:rect l="l" t="t" r="r" b="b"/>
            <a:pathLst>
              <a:path w="739" h="16324" extrusionOk="0">
                <a:moveTo>
                  <a:pt x="0" y="0"/>
                </a:moveTo>
                <a:lnTo>
                  <a:pt x="0" y="16324"/>
                </a:lnTo>
                <a:lnTo>
                  <a:pt x="738" y="16324"/>
                </a:lnTo>
                <a:lnTo>
                  <a:pt x="738" y="0"/>
                </a:ln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521;p25">
            <a:extLst>
              <a:ext uri="{FF2B5EF4-FFF2-40B4-BE49-F238E27FC236}">
                <a16:creationId xmlns:a16="http://schemas.microsoft.com/office/drawing/2014/main" id="{9A68F1B4-FF94-D9D2-125F-548B1A3D8495}"/>
              </a:ext>
            </a:extLst>
          </p:cNvPr>
          <p:cNvSpPr/>
          <p:nvPr/>
        </p:nvSpPr>
        <p:spPr>
          <a:xfrm>
            <a:off x="1718805" y="2584868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4"/>
                  <a:pt x="965" y="6477"/>
                </a:cubicBezTo>
                <a:cubicBezTo>
                  <a:pt x="1620" y="6168"/>
                  <a:pt x="2322" y="5953"/>
                  <a:pt x="2834" y="5953"/>
                </a:cubicBezTo>
                <a:cubicBezTo>
                  <a:pt x="4073" y="5953"/>
                  <a:pt x="4751" y="6942"/>
                  <a:pt x="4751" y="8156"/>
                </a:cubicBezTo>
                <a:cubicBezTo>
                  <a:pt x="4751" y="9370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8" y="9749"/>
                  <a:pt x="768" y="9727"/>
                  <a:pt x="669" y="9727"/>
                </a:cubicBezTo>
                <a:cubicBezTo>
                  <a:pt x="320" y="9727"/>
                  <a:pt x="1" y="10013"/>
                  <a:pt x="1" y="10394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3"/>
                  <a:pt x="5954" y="19145"/>
                </a:cubicBezTo>
                <a:cubicBezTo>
                  <a:pt x="5954" y="20396"/>
                  <a:pt x="6942" y="21062"/>
                  <a:pt x="8156" y="21062"/>
                </a:cubicBezTo>
                <a:cubicBezTo>
                  <a:pt x="9371" y="21062"/>
                  <a:pt x="10359" y="20396"/>
                  <a:pt x="10359" y="19145"/>
                </a:cubicBezTo>
                <a:cubicBezTo>
                  <a:pt x="10359" y="18633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4"/>
                </a:lnTo>
                <a:cubicBezTo>
                  <a:pt x="16324" y="10013"/>
                  <a:pt x="16643" y="9727"/>
                  <a:pt x="16993" y="9727"/>
                </a:cubicBezTo>
                <a:cubicBezTo>
                  <a:pt x="17091" y="9727"/>
                  <a:pt x="17192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0"/>
                  <a:pt x="21063" y="8156"/>
                </a:cubicBezTo>
                <a:cubicBezTo>
                  <a:pt x="21063" y="6942"/>
                  <a:pt x="20396" y="5953"/>
                  <a:pt x="19146" y="5953"/>
                </a:cubicBezTo>
                <a:cubicBezTo>
                  <a:pt x="18634" y="5953"/>
                  <a:pt x="17931" y="6168"/>
                  <a:pt x="17289" y="6477"/>
                </a:cubicBezTo>
                <a:cubicBezTo>
                  <a:pt x="17189" y="6524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19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19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2;p25">
            <a:extLst>
              <a:ext uri="{FF2B5EF4-FFF2-40B4-BE49-F238E27FC236}">
                <a16:creationId xmlns:a16="http://schemas.microsoft.com/office/drawing/2014/main" id="{37D17B96-1DE4-CE80-D38E-D44BD0D19365}"/>
              </a:ext>
            </a:extLst>
          </p:cNvPr>
          <p:cNvSpPr/>
          <p:nvPr/>
        </p:nvSpPr>
        <p:spPr>
          <a:xfrm>
            <a:off x="9582998" y="2584868"/>
            <a:ext cx="890608" cy="999195"/>
          </a:xfrm>
          <a:custGeom>
            <a:avLst/>
            <a:gdLst/>
            <a:ahLst/>
            <a:cxnLst/>
            <a:rect l="l" t="t" r="r" b="b"/>
            <a:pathLst>
              <a:path w="14550" h="16324" extrusionOk="0">
                <a:moveTo>
                  <a:pt x="1" y="0"/>
                </a:moveTo>
                <a:lnTo>
                  <a:pt x="1" y="16324"/>
                </a:lnTo>
                <a:lnTo>
                  <a:pt x="9156" y="16324"/>
                </a:lnTo>
                <a:lnTo>
                  <a:pt x="14550" y="8168"/>
                </a:lnTo>
                <a:lnTo>
                  <a:pt x="9156" y="0"/>
                </a:lnTo>
                <a:close/>
              </a:path>
            </a:pathLst>
          </a:custGeom>
          <a:solidFill>
            <a:srgbClr val="96BA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524;p25">
            <a:extLst>
              <a:ext uri="{FF2B5EF4-FFF2-40B4-BE49-F238E27FC236}">
                <a16:creationId xmlns:a16="http://schemas.microsoft.com/office/drawing/2014/main" id="{A546EF0A-8514-8B2A-DDEB-F71DE51A9E04}"/>
              </a:ext>
            </a:extLst>
          </p:cNvPr>
          <p:cNvSpPr/>
          <p:nvPr/>
        </p:nvSpPr>
        <p:spPr>
          <a:xfrm>
            <a:off x="2763861" y="2585204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9" name="Google Shape;525;p25">
            <a:extLst>
              <a:ext uri="{FF2B5EF4-FFF2-40B4-BE49-F238E27FC236}">
                <a16:creationId xmlns:a16="http://schemas.microsoft.com/office/drawing/2014/main" id="{003E96FA-B38E-8B15-4B2E-5834491C7914}"/>
              </a:ext>
            </a:extLst>
          </p:cNvPr>
          <p:cNvSpPr/>
          <p:nvPr/>
        </p:nvSpPr>
        <p:spPr>
          <a:xfrm>
            <a:off x="6348184" y="2585474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0" name="Google Shape;526;p25">
            <a:extLst>
              <a:ext uri="{FF2B5EF4-FFF2-40B4-BE49-F238E27FC236}">
                <a16:creationId xmlns:a16="http://schemas.microsoft.com/office/drawing/2014/main" id="{B153F6FC-A323-E4A3-48BF-5D41624FC0B1}"/>
              </a:ext>
            </a:extLst>
          </p:cNvPr>
          <p:cNvSpPr txBox="1"/>
          <p:nvPr/>
        </p:nvSpPr>
        <p:spPr>
          <a:xfrm>
            <a:off x="3232519" y="2857304"/>
            <a:ext cx="5167622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Legal Framework</a:t>
            </a:r>
          </a:p>
        </p:txBody>
      </p:sp>
      <p:sp>
        <p:nvSpPr>
          <p:cNvPr id="11" name="Google Shape;528;p25">
            <a:extLst>
              <a:ext uri="{FF2B5EF4-FFF2-40B4-BE49-F238E27FC236}">
                <a16:creationId xmlns:a16="http://schemas.microsoft.com/office/drawing/2014/main" id="{34228CBC-5CB3-AA0B-1A5A-A7F40A13640F}"/>
              </a:ext>
            </a:extLst>
          </p:cNvPr>
          <p:cNvSpPr txBox="1"/>
          <p:nvPr/>
        </p:nvSpPr>
        <p:spPr>
          <a:xfrm>
            <a:off x="9721388" y="2820827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" name="Google Shape;536;p25">
            <a:extLst>
              <a:ext uri="{FF2B5EF4-FFF2-40B4-BE49-F238E27FC236}">
                <a16:creationId xmlns:a16="http://schemas.microsoft.com/office/drawing/2014/main" id="{C4E2D843-BA35-2FCC-70CA-27DF024FB40D}"/>
              </a:ext>
            </a:extLst>
          </p:cNvPr>
          <p:cNvSpPr/>
          <p:nvPr/>
        </p:nvSpPr>
        <p:spPr>
          <a:xfrm>
            <a:off x="9468213" y="3945959"/>
            <a:ext cx="45235" cy="998523"/>
          </a:xfrm>
          <a:custGeom>
            <a:avLst/>
            <a:gdLst/>
            <a:ahLst/>
            <a:cxnLst/>
            <a:rect l="l" t="t" r="r" b="b"/>
            <a:pathLst>
              <a:path w="739" h="16313" extrusionOk="0">
                <a:moveTo>
                  <a:pt x="0" y="1"/>
                </a:moveTo>
                <a:lnTo>
                  <a:pt x="0" y="16312"/>
                </a:lnTo>
                <a:lnTo>
                  <a:pt x="738" y="16312"/>
                </a:lnTo>
                <a:lnTo>
                  <a:pt x="738" y="1"/>
                </a:ln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537;p25">
            <a:extLst>
              <a:ext uri="{FF2B5EF4-FFF2-40B4-BE49-F238E27FC236}">
                <a16:creationId xmlns:a16="http://schemas.microsoft.com/office/drawing/2014/main" id="{CFE62A30-DAFC-BC11-C958-27258D6578B2}"/>
              </a:ext>
            </a:extLst>
          </p:cNvPr>
          <p:cNvSpPr/>
          <p:nvPr/>
        </p:nvSpPr>
        <p:spPr>
          <a:xfrm>
            <a:off x="1718805" y="3945959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5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8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2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2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8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5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5"/>
                  <a:pt x="9799" y="965"/>
                </a:cubicBezTo>
                <a:cubicBezTo>
                  <a:pt x="10133" y="1608"/>
                  <a:pt x="10359" y="2311"/>
                  <a:pt x="10359" y="2823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3"/>
                </a:cubicBezTo>
                <a:cubicBezTo>
                  <a:pt x="5954" y="2311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8;p25">
            <a:extLst>
              <a:ext uri="{FF2B5EF4-FFF2-40B4-BE49-F238E27FC236}">
                <a16:creationId xmlns:a16="http://schemas.microsoft.com/office/drawing/2014/main" id="{45B170AE-B7C8-530E-3DEE-C38011DD43C3}"/>
              </a:ext>
            </a:extLst>
          </p:cNvPr>
          <p:cNvSpPr/>
          <p:nvPr/>
        </p:nvSpPr>
        <p:spPr>
          <a:xfrm>
            <a:off x="9582997" y="3945959"/>
            <a:ext cx="890608" cy="998523"/>
          </a:xfrm>
          <a:custGeom>
            <a:avLst/>
            <a:gdLst/>
            <a:ahLst/>
            <a:cxnLst/>
            <a:rect l="l" t="t" r="r" b="b"/>
            <a:pathLst>
              <a:path w="14550" h="16313" extrusionOk="0">
                <a:moveTo>
                  <a:pt x="1" y="1"/>
                </a:moveTo>
                <a:lnTo>
                  <a:pt x="1" y="16312"/>
                </a:lnTo>
                <a:lnTo>
                  <a:pt x="9156" y="16312"/>
                </a:lnTo>
                <a:lnTo>
                  <a:pt x="14550" y="8157"/>
                </a:lnTo>
                <a:lnTo>
                  <a:pt x="9156" y="1"/>
                </a:lnTo>
                <a:close/>
              </a:path>
            </a:pathLst>
          </a:custGeom>
          <a:solidFill>
            <a:srgbClr val="009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540;p25">
            <a:extLst>
              <a:ext uri="{FF2B5EF4-FFF2-40B4-BE49-F238E27FC236}">
                <a16:creationId xmlns:a16="http://schemas.microsoft.com/office/drawing/2014/main" id="{8C3F4106-DA39-20EA-275F-2DEEE70FD05E}"/>
              </a:ext>
            </a:extLst>
          </p:cNvPr>
          <p:cNvSpPr/>
          <p:nvPr/>
        </p:nvSpPr>
        <p:spPr>
          <a:xfrm>
            <a:off x="2763861" y="3945791"/>
            <a:ext cx="4123487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6" name="Google Shape;541;p25">
            <a:extLst>
              <a:ext uri="{FF2B5EF4-FFF2-40B4-BE49-F238E27FC236}">
                <a16:creationId xmlns:a16="http://schemas.microsoft.com/office/drawing/2014/main" id="{4604AF3D-F156-8850-AC36-6B3AB1B0D34B}"/>
              </a:ext>
            </a:extLst>
          </p:cNvPr>
          <p:cNvSpPr/>
          <p:nvPr/>
        </p:nvSpPr>
        <p:spPr>
          <a:xfrm>
            <a:off x="6348184" y="3946061"/>
            <a:ext cx="3050440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7" name="Google Shape;542;p25">
            <a:extLst>
              <a:ext uri="{FF2B5EF4-FFF2-40B4-BE49-F238E27FC236}">
                <a16:creationId xmlns:a16="http://schemas.microsoft.com/office/drawing/2014/main" id="{1FBC9F05-B2F6-941D-F9BF-33B876986227}"/>
              </a:ext>
            </a:extLst>
          </p:cNvPr>
          <p:cNvSpPr txBox="1"/>
          <p:nvPr/>
        </p:nvSpPr>
        <p:spPr>
          <a:xfrm>
            <a:off x="3232519" y="4218307"/>
            <a:ext cx="5322038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Certification and Sustainability</a:t>
            </a:r>
            <a:endParaRPr sz="2400" dirty="0">
              <a:solidFill>
                <a:srgbClr val="FFFFFF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" name="Google Shape;544;p25">
            <a:extLst>
              <a:ext uri="{FF2B5EF4-FFF2-40B4-BE49-F238E27FC236}">
                <a16:creationId xmlns:a16="http://schemas.microsoft.com/office/drawing/2014/main" id="{13C6161C-FC9E-C0E8-89F9-3A20182C017C}"/>
              </a:ext>
            </a:extLst>
          </p:cNvPr>
          <p:cNvSpPr txBox="1"/>
          <p:nvPr/>
        </p:nvSpPr>
        <p:spPr>
          <a:xfrm>
            <a:off x="9721387" y="4181581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555;p25">
            <a:extLst>
              <a:ext uri="{FF2B5EF4-FFF2-40B4-BE49-F238E27FC236}">
                <a16:creationId xmlns:a16="http://schemas.microsoft.com/office/drawing/2014/main" id="{4D3F2149-A113-BF96-54CA-136465ED73BD}"/>
              </a:ext>
            </a:extLst>
          </p:cNvPr>
          <p:cNvSpPr/>
          <p:nvPr/>
        </p:nvSpPr>
        <p:spPr>
          <a:xfrm>
            <a:off x="9468214" y="5306812"/>
            <a:ext cx="45235" cy="999195"/>
          </a:xfrm>
          <a:custGeom>
            <a:avLst/>
            <a:gdLst/>
            <a:ahLst/>
            <a:cxnLst/>
            <a:rect l="l" t="t" r="r" b="b"/>
            <a:pathLst>
              <a:path w="739" h="16324" extrusionOk="0">
                <a:moveTo>
                  <a:pt x="0" y="0"/>
                </a:moveTo>
                <a:lnTo>
                  <a:pt x="0" y="16324"/>
                </a:lnTo>
                <a:lnTo>
                  <a:pt x="738" y="16324"/>
                </a:lnTo>
                <a:lnTo>
                  <a:pt x="738" y="0"/>
                </a:ln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556;p25">
            <a:extLst>
              <a:ext uri="{FF2B5EF4-FFF2-40B4-BE49-F238E27FC236}">
                <a16:creationId xmlns:a16="http://schemas.microsoft.com/office/drawing/2014/main" id="{37A21B58-DFD5-28CB-8D1E-FD7BED5E422B}"/>
              </a:ext>
            </a:extLst>
          </p:cNvPr>
          <p:cNvSpPr/>
          <p:nvPr/>
        </p:nvSpPr>
        <p:spPr>
          <a:xfrm>
            <a:off x="1718805" y="5306812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0"/>
                </a:moveTo>
                <a:lnTo>
                  <a:pt x="1" y="5882"/>
                </a:lnTo>
                <a:cubicBezTo>
                  <a:pt x="1" y="6272"/>
                  <a:pt x="319" y="6546"/>
                  <a:pt x="669" y="6546"/>
                </a:cubicBezTo>
                <a:cubicBezTo>
                  <a:pt x="767" y="6546"/>
                  <a:pt x="868" y="6525"/>
                  <a:pt x="965" y="6477"/>
                </a:cubicBezTo>
                <a:cubicBezTo>
                  <a:pt x="1620" y="6168"/>
                  <a:pt x="2322" y="5954"/>
                  <a:pt x="2834" y="5954"/>
                </a:cubicBezTo>
                <a:cubicBezTo>
                  <a:pt x="4073" y="5954"/>
                  <a:pt x="4751" y="6942"/>
                  <a:pt x="4751" y="8156"/>
                </a:cubicBezTo>
                <a:cubicBezTo>
                  <a:pt x="4751" y="9371"/>
                  <a:pt x="4073" y="10359"/>
                  <a:pt x="2834" y="10359"/>
                </a:cubicBezTo>
                <a:cubicBezTo>
                  <a:pt x="2322" y="10359"/>
                  <a:pt x="1620" y="10121"/>
                  <a:pt x="965" y="9799"/>
                </a:cubicBezTo>
                <a:cubicBezTo>
                  <a:pt x="867" y="9749"/>
                  <a:pt x="764" y="9726"/>
                  <a:pt x="664" y="9726"/>
                </a:cubicBezTo>
                <a:cubicBezTo>
                  <a:pt x="317" y="9726"/>
                  <a:pt x="1" y="10006"/>
                  <a:pt x="1" y="10395"/>
                </a:cubicBezTo>
                <a:lnTo>
                  <a:pt x="1" y="16324"/>
                </a:lnTo>
                <a:lnTo>
                  <a:pt x="5882" y="16324"/>
                </a:lnTo>
                <a:cubicBezTo>
                  <a:pt x="6382" y="16324"/>
                  <a:pt x="6704" y="16836"/>
                  <a:pt x="6478" y="17288"/>
                </a:cubicBezTo>
                <a:cubicBezTo>
                  <a:pt x="6168" y="17931"/>
                  <a:pt x="5954" y="18634"/>
                  <a:pt x="5954" y="19146"/>
                </a:cubicBezTo>
                <a:cubicBezTo>
                  <a:pt x="5954" y="20396"/>
                  <a:pt x="6942" y="21063"/>
                  <a:pt x="8156" y="21063"/>
                </a:cubicBezTo>
                <a:cubicBezTo>
                  <a:pt x="9371" y="21063"/>
                  <a:pt x="10359" y="20396"/>
                  <a:pt x="10359" y="19146"/>
                </a:cubicBezTo>
                <a:cubicBezTo>
                  <a:pt x="10359" y="18634"/>
                  <a:pt x="10133" y="17931"/>
                  <a:pt x="9799" y="17288"/>
                </a:cubicBezTo>
                <a:cubicBezTo>
                  <a:pt x="9573" y="16848"/>
                  <a:pt x="9907" y="16324"/>
                  <a:pt x="10395" y="16324"/>
                </a:cubicBezTo>
                <a:lnTo>
                  <a:pt x="16324" y="16324"/>
                </a:lnTo>
                <a:lnTo>
                  <a:pt x="16324" y="10395"/>
                </a:lnTo>
                <a:cubicBezTo>
                  <a:pt x="16324" y="10006"/>
                  <a:pt x="16640" y="9726"/>
                  <a:pt x="16988" y="9726"/>
                </a:cubicBezTo>
                <a:cubicBezTo>
                  <a:pt x="17088" y="9726"/>
                  <a:pt x="17190" y="9749"/>
                  <a:pt x="17289" y="9799"/>
                </a:cubicBezTo>
                <a:cubicBezTo>
                  <a:pt x="17931" y="10121"/>
                  <a:pt x="18634" y="10359"/>
                  <a:pt x="19146" y="10359"/>
                </a:cubicBezTo>
                <a:cubicBezTo>
                  <a:pt x="20396" y="10359"/>
                  <a:pt x="21063" y="9371"/>
                  <a:pt x="21063" y="8156"/>
                </a:cubicBezTo>
                <a:cubicBezTo>
                  <a:pt x="21063" y="6942"/>
                  <a:pt x="20396" y="5954"/>
                  <a:pt x="19146" y="5954"/>
                </a:cubicBezTo>
                <a:cubicBezTo>
                  <a:pt x="18634" y="5954"/>
                  <a:pt x="17931" y="6168"/>
                  <a:pt x="17289" y="6477"/>
                </a:cubicBezTo>
                <a:cubicBezTo>
                  <a:pt x="17189" y="6525"/>
                  <a:pt x="17087" y="6546"/>
                  <a:pt x="16987" y="6546"/>
                </a:cubicBezTo>
                <a:cubicBezTo>
                  <a:pt x="16636" y="6546"/>
                  <a:pt x="16324" y="6272"/>
                  <a:pt x="16324" y="5882"/>
                </a:cubicBezTo>
                <a:lnTo>
                  <a:pt x="16324" y="0"/>
                </a:lnTo>
                <a:lnTo>
                  <a:pt x="10395" y="0"/>
                </a:lnTo>
                <a:cubicBezTo>
                  <a:pt x="9907" y="0"/>
                  <a:pt x="9573" y="524"/>
                  <a:pt x="9799" y="965"/>
                </a:cubicBezTo>
                <a:cubicBezTo>
                  <a:pt x="10133" y="1620"/>
                  <a:pt x="10359" y="2310"/>
                  <a:pt x="10359" y="2822"/>
                </a:cubicBezTo>
                <a:cubicBezTo>
                  <a:pt x="10359" y="4072"/>
                  <a:pt x="9371" y="4751"/>
                  <a:pt x="8156" y="4751"/>
                </a:cubicBezTo>
                <a:cubicBezTo>
                  <a:pt x="6942" y="4751"/>
                  <a:pt x="5954" y="4072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24"/>
                  <a:pt x="6382" y="0"/>
                  <a:pt x="5882" y="0"/>
                </a:cubicBez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57;p25">
            <a:extLst>
              <a:ext uri="{FF2B5EF4-FFF2-40B4-BE49-F238E27FC236}">
                <a16:creationId xmlns:a16="http://schemas.microsoft.com/office/drawing/2014/main" id="{B98A7AEA-8B1F-A809-62E0-34DBAF193551}"/>
              </a:ext>
            </a:extLst>
          </p:cNvPr>
          <p:cNvSpPr/>
          <p:nvPr/>
        </p:nvSpPr>
        <p:spPr>
          <a:xfrm>
            <a:off x="9582998" y="5306812"/>
            <a:ext cx="890608" cy="999195"/>
          </a:xfrm>
          <a:custGeom>
            <a:avLst/>
            <a:gdLst/>
            <a:ahLst/>
            <a:cxnLst/>
            <a:rect l="l" t="t" r="r" b="b"/>
            <a:pathLst>
              <a:path w="14550" h="16324" extrusionOk="0">
                <a:moveTo>
                  <a:pt x="1" y="0"/>
                </a:moveTo>
                <a:lnTo>
                  <a:pt x="1" y="16324"/>
                </a:lnTo>
                <a:lnTo>
                  <a:pt x="9156" y="16324"/>
                </a:lnTo>
                <a:lnTo>
                  <a:pt x="14550" y="8156"/>
                </a:lnTo>
                <a:lnTo>
                  <a:pt x="9156" y="0"/>
                </a:lnTo>
                <a:close/>
              </a:path>
            </a:pathLst>
          </a:custGeom>
          <a:solidFill>
            <a:srgbClr val="66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559;p25">
            <a:extLst>
              <a:ext uri="{FF2B5EF4-FFF2-40B4-BE49-F238E27FC236}">
                <a16:creationId xmlns:a16="http://schemas.microsoft.com/office/drawing/2014/main" id="{60E625AF-1995-A219-9E13-942CE394E84E}"/>
              </a:ext>
            </a:extLst>
          </p:cNvPr>
          <p:cNvSpPr/>
          <p:nvPr/>
        </p:nvSpPr>
        <p:spPr>
          <a:xfrm>
            <a:off x="2763861" y="5307478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3" name="Google Shape;560;p25">
            <a:extLst>
              <a:ext uri="{FF2B5EF4-FFF2-40B4-BE49-F238E27FC236}">
                <a16:creationId xmlns:a16="http://schemas.microsoft.com/office/drawing/2014/main" id="{034AC891-84A9-5B4F-F0F3-C40DAED54DF3}"/>
              </a:ext>
            </a:extLst>
          </p:cNvPr>
          <p:cNvSpPr/>
          <p:nvPr/>
        </p:nvSpPr>
        <p:spPr>
          <a:xfrm>
            <a:off x="6348184" y="5307748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4" name="Google Shape;561;p25">
            <a:extLst>
              <a:ext uri="{FF2B5EF4-FFF2-40B4-BE49-F238E27FC236}">
                <a16:creationId xmlns:a16="http://schemas.microsoft.com/office/drawing/2014/main" id="{1DC03C7B-3604-B104-2DE1-EB41F6656C9F}"/>
              </a:ext>
            </a:extLst>
          </p:cNvPr>
          <p:cNvSpPr txBox="1"/>
          <p:nvPr/>
        </p:nvSpPr>
        <p:spPr>
          <a:xfrm>
            <a:off x="3232518" y="5579037"/>
            <a:ext cx="5285229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Competences and Responsibility</a:t>
            </a:r>
          </a:p>
        </p:txBody>
      </p:sp>
      <p:sp>
        <p:nvSpPr>
          <p:cNvPr id="25" name="Google Shape;563;p25">
            <a:extLst>
              <a:ext uri="{FF2B5EF4-FFF2-40B4-BE49-F238E27FC236}">
                <a16:creationId xmlns:a16="http://schemas.microsoft.com/office/drawing/2014/main" id="{21776560-80A2-43BC-5C6A-8584B42BAD3B}"/>
              </a:ext>
            </a:extLst>
          </p:cNvPr>
          <p:cNvSpPr txBox="1"/>
          <p:nvPr/>
        </p:nvSpPr>
        <p:spPr>
          <a:xfrm>
            <a:off x="9721388" y="5542768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573;p25">
            <a:extLst>
              <a:ext uri="{FF2B5EF4-FFF2-40B4-BE49-F238E27FC236}">
                <a16:creationId xmlns:a16="http://schemas.microsoft.com/office/drawing/2014/main" id="{87438AFD-64F9-0EAF-3852-303311DDED8B}"/>
              </a:ext>
            </a:extLst>
          </p:cNvPr>
          <p:cNvSpPr/>
          <p:nvPr/>
        </p:nvSpPr>
        <p:spPr>
          <a:xfrm>
            <a:off x="2763861" y="1223946"/>
            <a:ext cx="4123488" cy="998523"/>
          </a:xfrm>
          <a:custGeom>
            <a:avLst/>
            <a:gdLst/>
            <a:ahLst/>
            <a:cxnLst/>
            <a:rect l="l" t="t" r="r" b="b"/>
            <a:pathLst>
              <a:path w="67366" h="16313" extrusionOk="0">
                <a:moveTo>
                  <a:pt x="0" y="1"/>
                </a:moveTo>
                <a:lnTo>
                  <a:pt x="0" y="5739"/>
                </a:lnTo>
                <a:cubicBezTo>
                  <a:pt x="750" y="5394"/>
                  <a:pt x="1500" y="5192"/>
                  <a:pt x="2072" y="5192"/>
                </a:cubicBezTo>
                <a:cubicBezTo>
                  <a:pt x="3644" y="5192"/>
                  <a:pt x="4739" y="6406"/>
                  <a:pt x="4739" y="8144"/>
                </a:cubicBezTo>
                <a:cubicBezTo>
                  <a:pt x="4739" y="9883"/>
                  <a:pt x="3644" y="11097"/>
                  <a:pt x="2072" y="11097"/>
                </a:cubicBezTo>
                <a:cubicBezTo>
                  <a:pt x="1322" y="11097"/>
                  <a:pt x="500" y="10764"/>
                  <a:pt x="0" y="10526"/>
                </a:cubicBezTo>
                <a:lnTo>
                  <a:pt x="0" y="16312"/>
                </a:lnTo>
                <a:lnTo>
                  <a:pt x="67366" y="16312"/>
                </a:lnTo>
                <a:lnTo>
                  <a:pt x="6736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7" name="Google Shape;574;p25">
            <a:extLst>
              <a:ext uri="{FF2B5EF4-FFF2-40B4-BE49-F238E27FC236}">
                <a16:creationId xmlns:a16="http://schemas.microsoft.com/office/drawing/2014/main" id="{A0B72561-9A03-D19E-0239-FA906749F02C}"/>
              </a:ext>
            </a:extLst>
          </p:cNvPr>
          <p:cNvSpPr/>
          <p:nvPr/>
        </p:nvSpPr>
        <p:spPr>
          <a:xfrm>
            <a:off x="6348184" y="1224216"/>
            <a:ext cx="3050441" cy="998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28" name="Google Shape;575;p25">
            <a:extLst>
              <a:ext uri="{FF2B5EF4-FFF2-40B4-BE49-F238E27FC236}">
                <a16:creationId xmlns:a16="http://schemas.microsoft.com/office/drawing/2014/main" id="{104F0BC5-0AF8-3DF8-ADBF-A3269CD269B5}"/>
              </a:ext>
            </a:extLst>
          </p:cNvPr>
          <p:cNvSpPr/>
          <p:nvPr/>
        </p:nvSpPr>
        <p:spPr>
          <a:xfrm>
            <a:off x="9468214" y="1223946"/>
            <a:ext cx="45235" cy="998523"/>
          </a:xfrm>
          <a:custGeom>
            <a:avLst/>
            <a:gdLst/>
            <a:ahLst/>
            <a:cxnLst/>
            <a:rect l="l" t="t" r="r" b="b"/>
            <a:pathLst>
              <a:path w="739" h="16313" extrusionOk="0">
                <a:moveTo>
                  <a:pt x="0" y="1"/>
                </a:moveTo>
                <a:lnTo>
                  <a:pt x="0" y="16312"/>
                </a:lnTo>
                <a:lnTo>
                  <a:pt x="738" y="16312"/>
                </a:lnTo>
                <a:lnTo>
                  <a:pt x="738" y="1"/>
                </a:ln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576;p25">
            <a:extLst>
              <a:ext uri="{FF2B5EF4-FFF2-40B4-BE49-F238E27FC236}">
                <a16:creationId xmlns:a16="http://schemas.microsoft.com/office/drawing/2014/main" id="{969BDAE9-B194-62AA-38B8-32525FBC5BA0}"/>
              </a:ext>
            </a:extLst>
          </p:cNvPr>
          <p:cNvSpPr/>
          <p:nvPr/>
        </p:nvSpPr>
        <p:spPr>
          <a:xfrm>
            <a:off x="1718805" y="1223946"/>
            <a:ext cx="1289271" cy="1289271"/>
          </a:xfrm>
          <a:custGeom>
            <a:avLst/>
            <a:gdLst/>
            <a:ahLst/>
            <a:cxnLst/>
            <a:rect l="l" t="t" r="r" b="b"/>
            <a:pathLst>
              <a:path w="21063" h="21063" extrusionOk="0">
                <a:moveTo>
                  <a:pt x="1" y="1"/>
                </a:moveTo>
                <a:lnTo>
                  <a:pt x="1" y="5882"/>
                </a:lnTo>
                <a:cubicBezTo>
                  <a:pt x="1" y="6265"/>
                  <a:pt x="323" y="6545"/>
                  <a:pt x="674" y="6545"/>
                </a:cubicBezTo>
                <a:cubicBezTo>
                  <a:pt x="771" y="6545"/>
                  <a:pt x="870" y="6524"/>
                  <a:pt x="965" y="6478"/>
                </a:cubicBezTo>
                <a:cubicBezTo>
                  <a:pt x="1620" y="6156"/>
                  <a:pt x="2322" y="5942"/>
                  <a:pt x="2834" y="5942"/>
                </a:cubicBezTo>
                <a:cubicBezTo>
                  <a:pt x="4073" y="5942"/>
                  <a:pt x="4751" y="6930"/>
                  <a:pt x="4751" y="8144"/>
                </a:cubicBezTo>
                <a:cubicBezTo>
                  <a:pt x="4751" y="9359"/>
                  <a:pt x="4073" y="10347"/>
                  <a:pt x="2834" y="10347"/>
                </a:cubicBezTo>
                <a:cubicBezTo>
                  <a:pt x="2322" y="10347"/>
                  <a:pt x="1620" y="10121"/>
                  <a:pt x="965" y="9787"/>
                </a:cubicBezTo>
                <a:cubicBezTo>
                  <a:pt x="869" y="9738"/>
                  <a:pt x="768" y="9715"/>
                  <a:pt x="670" y="9715"/>
                </a:cubicBezTo>
                <a:cubicBezTo>
                  <a:pt x="320" y="9715"/>
                  <a:pt x="1" y="10004"/>
                  <a:pt x="1" y="10395"/>
                </a:cubicBezTo>
                <a:lnTo>
                  <a:pt x="1" y="16312"/>
                </a:lnTo>
                <a:lnTo>
                  <a:pt x="5882" y="16312"/>
                </a:lnTo>
                <a:cubicBezTo>
                  <a:pt x="6382" y="16312"/>
                  <a:pt x="6704" y="16836"/>
                  <a:pt x="6478" y="17277"/>
                </a:cubicBezTo>
                <a:cubicBezTo>
                  <a:pt x="6168" y="17931"/>
                  <a:pt x="5954" y="18622"/>
                  <a:pt x="5954" y="19134"/>
                </a:cubicBezTo>
                <a:cubicBezTo>
                  <a:pt x="5954" y="20384"/>
                  <a:pt x="6942" y="21063"/>
                  <a:pt x="8156" y="21063"/>
                </a:cubicBezTo>
                <a:cubicBezTo>
                  <a:pt x="9371" y="21063"/>
                  <a:pt x="10359" y="20384"/>
                  <a:pt x="10359" y="19134"/>
                </a:cubicBezTo>
                <a:cubicBezTo>
                  <a:pt x="10359" y="18622"/>
                  <a:pt x="10133" y="17931"/>
                  <a:pt x="9799" y="17277"/>
                </a:cubicBezTo>
                <a:cubicBezTo>
                  <a:pt x="9573" y="16836"/>
                  <a:pt x="9907" y="16312"/>
                  <a:pt x="10395" y="16312"/>
                </a:cubicBezTo>
                <a:lnTo>
                  <a:pt x="16324" y="16312"/>
                </a:lnTo>
                <a:lnTo>
                  <a:pt x="16324" y="10395"/>
                </a:lnTo>
                <a:cubicBezTo>
                  <a:pt x="16324" y="10004"/>
                  <a:pt x="16644" y="9715"/>
                  <a:pt x="16994" y="9715"/>
                </a:cubicBezTo>
                <a:cubicBezTo>
                  <a:pt x="17092" y="9715"/>
                  <a:pt x="17192" y="9738"/>
                  <a:pt x="17289" y="9787"/>
                </a:cubicBezTo>
                <a:cubicBezTo>
                  <a:pt x="17931" y="10121"/>
                  <a:pt x="18634" y="10347"/>
                  <a:pt x="19146" y="10347"/>
                </a:cubicBezTo>
                <a:cubicBezTo>
                  <a:pt x="20396" y="10347"/>
                  <a:pt x="21063" y="9359"/>
                  <a:pt x="21063" y="8144"/>
                </a:cubicBezTo>
                <a:cubicBezTo>
                  <a:pt x="21063" y="6930"/>
                  <a:pt x="20396" y="5942"/>
                  <a:pt x="19146" y="5942"/>
                </a:cubicBezTo>
                <a:cubicBezTo>
                  <a:pt x="18634" y="5942"/>
                  <a:pt x="17931" y="6156"/>
                  <a:pt x="17289" y="6478"/>
                </a:cubicBezTo>
                <a:cubicBezTo>
                  <a:pt x="17191" y="6524"/>
                  <a:pt x="17090" y="6545"/>
                  <a:pt x="16993" y="6545"/>
                </a:cubicBezTo>
                <a:cubicBezTo>
                  <a:pt x="16639" y="6545"/>
                  <a:pt x="16324" y="6265"/>
                  <a:pt x="16324" y="5882"/>
                </a:cubicBezTo>
                <a:lnTo>
                  <a:pt x="16324" y="1"/>
                </a:lnTo>
                <a:lnTo>
                  <a:pt x="10395" y="1"/>
                </a:lnTo>
                <a:cubicBezTo>
                  <a:pt x="9907" y="1"/>
                  <a:pt x="9573" y="524"/>
                  <a:pt x="9799" y="965"/>
                </a:cubicBezTo>
                <a:cubicBezTo>
                  <a:pt x="10133" y="1608"/>
                  <a:pt x="10359" y="2310"/>
                  <a:pt x="10359" y="2822"/>
                </a:cubicBezTo>
                <a:cubicBezTo>
                  <a:pt x="10359" y="4073"/>
                  <a:pt x="9371" y="4739"/>
                  <a:pt x="8156" y="4739"/>
                </a:cubicBezTo>
                <a:cubicBezTo>
                  <a:pt x="6942" y="4739"/>
                  <a:pt x="5954" y="4073"/>
                  <a:pt x="5954" y="2822"/>
                </a:cubicBezTo>
                <a:cubicBezTo>
                  <a:pt x="5954" y="2310"/>
                  <a:pt x="6168" y="1608"/>
                  <a:pt x="6478" y="965"/>
                </a:cubicBezTo>
                <a:cubicBezTo>
                  <a:pt x="6704" y="513"/>
                  <a:pt x="6382" y="1"/>
                  <a:pt x="5882" y="1"/>
                </a:cubicBez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77;p25">
            <a:extLst>
              <a:ext uri="{FF2B5EF4-FFF2-40B4-BE49-F238E27FC236}">
                <a16:creationId xmlns:a16="http://schemas.microsoft.com/office/drawing/2014/main" id="{DE601358-3F24-3351-3AE6-9E6C3C476323}"/>
              </a:ext>
            </a:extLst>
          </p:cNvPr>
          <p:cNvSpPr/>
          <p:nvPr/>
        </p:nvSpPr>
        <p:spPr>
          <a:xfrm>
            <a:off x="9582998" y="1223946"/>
            <a:ext cx="890608" cy="998523"/>
          </a:xfrm>
          <a:custGeom>
            <a:avLst/>
            <a:gdLst/>
            <a:ahLst/>
            <a:cxnLst/>
            <a:rect l="l" t="t" r="r" b="b"/>
            <a:pathLst>
              <a:path w="14550" h="16313" extrusionOk="0">
                <a:moveTo>
                  <a:pt x="1" y="1"/>
                </a:moveTo>
                <a:lnTo>
                  <a:pt x="1" y="16312"/>
                </a:lnTo>
                <a:lnTo>
                  <a:pt x="9156" y="16312"/>
                </a:lnTo>
                <a:lnTo>
                  <a:pt x="14550" y="8156"/>
                </a:lnTo>
                <a:lnTo>
                  <a:pt x="9156" y="1"/>
                </a:lnTo>
                <a:close/>
              </a:path>
            </a:pathLst>
          </a:custGeom>
          <a:solidFill>
            <a:srgbClr val="336F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578;p25">
            <a:extLst>
              <a:ext uri="{FF2B5EF4-FFF2-40B4-BE49-F238E27FC236}">
                <a16:creationId xmlns:a16="http://schemas.microsoft.com/office/drawing/2014/main" id="{E98E6D5F-5CBA-5948-9774-3E28F70B4F9E}"/>
              </a:ext>
            </a:extLst>
          </p:cNvPr>
          <p:cNvSpPr txBox="1"/>
          <p:nvPr/>
        </p:nvSpPr>
        <p:spPr>
          <a:xfrm>
            <a:off x="3232539" y="1495899"/>
            <a:ext cx="6195599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Integration into European Energy Market</a:t>
            </a:r>
          </a:p>
        </p:txBody>
      </p:sp>
      <p:sp>
        <p:nvSpPr>
          <p:cNvPr id="32" name="Google Shape;580;p25">
            <a:extLst>
              <a:ext uri="{FF2B5EF4-FFF2-40B4-BE49-F238E27FC236}">
                <a16:creationId xmlns:a16="http://schemas.microsoft.com/office/drawing/2014/main" id="{24359810-DA85-05BA-CAAB-9689B1A27494}"/>
              </a:ext>
            </a:extLst>
          </p:cNvPr>
          <p:cNvSpPr txBox="1"/>
          <p:nvPr/>
        </p:nvSpPr>
        <p:spPr>
          <a:xfrm>
            <a:off x="9721388" y="1459777"/>
            <a:ext cx="984190" cy="52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9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17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E4E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C95046D-C5C4-0083-44FE-43904B4B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48" y="2533275"/>
            <a:ext cx="3788229" cy="28734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5F5F5F"/>
                </a:solidFill>
              </a:rPr>
              <a:t>RED: </a:t>
            </a:r>
            <a:r>
              <a:rPr lang="en-GB" sz="2000" b="1" dirty="0">
                <a:solidFill>
                  <a:srgbClr val="5F5F5F"/>
                </a:solidFill>
              </a:rPr>
              <a:t>Renewable Energy Directive </a:t>
            </a:r>
            <a:r>
              <a:rPr lang="de-DE" sz="2000" dirty="0">
                <a:solidFill>
                  <a:srgbClr val="5F5F5F"/>
                </a:solidFill>
              </a:rPr>
              <a:t>(EU) 28/2009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5F5F5F"/>
                </a:solidFill>
              </a:rPr>
              <a:t>FQD: </a:t>
            </a:r>
            <a:r>
              <a:rPr lang="en-GB" sz="2000" b="1" noProof="1">
                <a:solidFill>
                  <a:srgbClr val="5F5F5F"/>
                </a:solidFill>
              </a:rPr>
              <a:t>Fuel Quality Directive </a:t>
            </a:r>
            <a:r>
              <a:rPr lang="de-AT" sz="2000" dirty="0">
                <a:solidFill>
                  <a:srgbClr val="5F5F5F"/>
                </a:solidFill>
              </a:rPr>
              <a:t>(EU) 2009/30</a:t>
            </a:r>
            <a:endParaRPr lang="de-DE" sz="2000" dirty="0">
              <a:solidFill>
                <a:srgbClr val="5F5F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5F5F5F"/>
                </a:solidFill>
              </a:rPr>
              <a:t>RED II: </a:t>
            </a:r>
            <a:r>
              <a:rPr lang="en-GB" sz="2000" b="1" dirty="0">
                <a:solidFill>
                  <a:srgbClr val="5F5F5F"/>
                </a:solidFill>
              </a:rPr>
              <a:t>Renewable Energy Directive recast </a:t>
            </a:r>
            <a:r>
              <a:rPr lang="de-DE" sz="2000" dirty="0">
                <a:solidFill>
                  <a:srgbClr val="5F5F5F"/>
                </a:solidFill>
              </a:rPr>
              <a:t>(EU) 2018/2001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5F5F5F"/>
                </a:solidFill>
              </a:rPr>
              <a:t>MRR: </a:t>
            </a:r>
            <a:r>
              <a:rPr lang="en-GB" sz="2000" b="1" dirty="0">
                <a:solidFill>
                  <a:srgbClr val="5F5F5F"/>
                </a:solidFill>
              </a:rPr>
              <a:t>Monitoring and Reporting Regulation </a:t>
            </a:r>
            <a:r>
              <a:rPr lang="de-DE" sz="2000" dirty="0">
                <a:solidFill>
                  <a:srgbClr val="5F5F5F"/>
                </a:solidFill>
              </a:rPr>
              <a:t>(EU) 2003/87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de-AT" sz="2000" dirty="0">
              <a:solidFill>
                <a:srgbClr val="5F5F5F"/>
              </a:solidFill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de-AT" sz="2000" dirty="0">
              <a:solidFill>
                <a:srgbClr val="5F5F5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1D3F0A-7B52-4630-339C-47666FE6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Framework for Renewable Gas</a:t>
            </a:r>
            <a:endParaRPr lang="de-DE" dirty="0"/>
          </a:p>
        </p:txBody>
      </p:sp>
      <p:pic>
        <p:nvPicPr>
          <p:cNvPr id="5" name="Picture 4" descr="Image result for eu logo">
            <a:extLst>
              <a:ext uri="{FF2B5EF4-FFF2-40B4-BE49-F238E27FC236}">
                <a16:creationId xmlns:a16="http://schemas.microsoft.com/office/drawing/2014/main" id="{88F376FB-4E99-5694-6A9E-1A93FEA7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24" y="1411621"/>
            <a:ext cx="637639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österreich flagge">
            <a:extLst>
              <a:ext uri="{FF2B5EF4-FFF2-40B4-BE49-F238E27FC236}">
                <a16:creationId xmlns:a16="http://schemas.microsoft.com/office/drawing/2014/main" id="{CD33AD5E-1370-ED4E-FE01-48C9EFC13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70" y="1447621"/>
            <a:ext cx="594183" cy="3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FD5E24D-DEC2-4B29-573F-A1A61D9D3A6D}"/>
              </a:ext>
            </a:extLst>
          </p:cNvPr>
          <p:cNvSpPr txBox="1"/>
          <p:nvPr/>
        </p:nvSpPr>
        <p:spPr>
          <a:xfrm>
            <a:off x="4905830" y="1307745"/>
            <a:ext cx="692331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F5F5F"/>
                </a:solidFill>
              </a:rPr>
              <a:t>Renewable Electricity Act </a:t>
            </a:r>
            <a:r>
              <a:rPr lang="en-US" sz="2000" dirty="0">
                <a:solidFill>
                  <a:srgbClr val="5F5F5F"/>
                </a:solidFill>
              </a:rPr>
              <a:t>(</a:t>
            </a:r>
            <a:r>
              <a:rPr lang="en-US" sz="2000" dirty="0" err="1">
                <a:solidFill>
                  <a:srgbClr val="5F5F5F"/>
                </a:solidFill>
              </a:rPr>
              <a:t>Ökostromgesetz</a:t>
            </a:r>
            <a:r>
              <a:rPr lang="en-US" sz="2000" dirty="0">
                <a:solidFill>
                  <a:srgbClr val="5F5F5F"/>
                </a:solidFill>
              </a:rPr>
              <a:t>, ÖSG 2012)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5F5F5F"/>
                </a:solidFill>
              </a:rPr>
              <a:t>Gas Economy Act </a:t>
            </a:r>
            <a:r>
              <a:rPr lang="de-DE" sz="2000" dirty="0">
                <a:solidFill>
                  <a:srgbClr val="5F5F5F"/>
                </a:solidFill>
              </a:rPr>
              <a:t>(Gaswirtschaftsgesetz, GWG 2011)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5F5F5F"/>
                </a:solidFill>
              </a:rPr>
              <a:t>Regulation on </a:t>
            </a:r>
            <a:r>
              <a:rPr lang="de-DE" sz="2000" b="1" dirty="0" err="1">
                <a:solidFill>
                  <a:srgbClr val="5F5F5F"/>
                </a:solidFill>
              </a:rPr>
              <a:t>transport</a:t>
            </a:r>
            <a:r>
              <a:rPr lang="de-DE" sz="2000" b="1" dirty="0">
                <a:solidFill>
                  <a:srgbClr val="5F5F5F"/>
                </a:solidFill>
              </a:rPr>
              <a:t> </a:t>
            </a:r>
            <a:r>
              <a:rPr lang="de-DE" sz="2000" b="1" dirty="0" err="1">
                <a:solidFill>
                  <a:srgbClr val="5F5F5F"/>
                </a:solidFill>
              </a:rPr>
              <a:t>fuels</a:t>
            </a:r>
            <a:r>
              <a:rPr lang="de-DE" sz="2000" b="1" dirty="0">
                <a:solidFill>
                  <a:srgbClr val="5F5F5F"/>
                </a:solidFill>
              </a:rPr>
              <a:t> </a:t>
            </a:r>
            <a:r>
              <a:rPr lang="de-DE" sz="2000" dirty="0">
                <a:solidFill>
                  <a:srgbClr val="5F5F5F"/>
                </a:solidFill>
              </a:rPr>
              <a:t>(Kraftstoffverordnung, KVO 2012)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5F5F5F"/>
                </a:solidFill>
              </a:rPr>
              <a:t>Gas Disclosure Regulation </a:t>
            </a:r>
            <a:r>
              <a:rPr lang="de-DE" sz="2000" dirty="0">
                <a:solidFill>
                  <a:srgbClr val="5F5F5F"/>
                </a:solidFill>
              </a:rPr>
              <a:t>(Gaskennzeichnungsverordnung, G-</a:t>
            </a:r>
            <a:r>
              <a:rPr lang="de-DE" sz="2000" dirty="0" err="1">
                <a:solidFill>
                  <a:srgbClr val="5F5F5F"/>
                </a:solidFill>
              </a:rPr>
              <a:t>KenV</a:t>
            </a:r>
            <a:r>
              <a:rPr lang="de-DE" sz="2000" dirty="0">
                <a:solidFill>
                  <a:srgbClr val="5F5F5F"/>
                </a:solidFill>
              </a:rPr>
              <a:t> 2019)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5F5F5F"/>
                </a:solidFill>
              </a:rPr>
              <a:t>Tax</a:t>
            </a:r>
            <a:r>
              <a:rPr lang="de-DE" sz="2000" b="1" dirty="0">
                <a:solidFill>
                  <a:srgbClr val="5F5F5F"/>
                </a:solidFill>
              </a:rPr>
              <a:t> Reform Act </a:t>
            </a:r>
            <a:r>
              <a:rPr lang="de-DE" sz="2000" dirty="0">
                <a:solidFill>
                  <a:srgbClr val="5F5F5F"/>
                </a:solidFill>
              </a:rPr>
              <a:t>(Steuerreformgesetz 2020, </a:t>
            </a:r>
            <a:r>
              <a:rPr lang="de-DE" sz="2000" dirty="0" err="1">
                <a:solidFill>
                  <a:srgbClr val="5F5F5F"/>
                </a:solidFill>
              </a:rPr>
              <a:t>SteuerreformG</a:t>
            </a:r>
            <a:r>
              <a:rPr lang="de-DE" sz="2000" dirty="0">
                <a:solidFill>
                  <a:srgbClr val="5F5F5F"/>
                </a:solidFill>
              </a:rPr>
              <a:t> 2020)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5F5F5F"/>
                </a:solidFill>
              </a:rPr>
              <a:t>Natural Gas </a:t>
            </a:r>
            <a:r>
              <a:rPr lang="de-DE" sz="2000" b="1" dirty="0" err="1">
                <a:solidFill>
                  <a:srgbClr val="5F5F5F"/>
                </a:solidFill>
              </a:rPr>
              <a:t>Tax</a:t>
            </a:r>
            <a:r>
              <a:rPr lang="de-DE" sz="2000" b="1" dirty="0">
                <a:solidFill>
                  <a:srgbClr val="5F5F5F"/>
                </a:solidFill>
              </a:rPr>
              <a:t> Act </a:t>
            </a:r>
            <a:r>
              <a:rPr lang="de-DE" sz="2000" dirty="0">
                <a:solidFill>
                  <a:srgbClr val="5F5F5F"/>
                </a:solidFill>
              </a:rPr>
              <a:t>(Erdgasabgabegesetz 1996)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5F5F5F"/>
                </a:solidFill>
              </a:rPr>
              <a:t>Renewables</a:t>
            </a:r>
            <a:r>
              <a:rPr lang="de-DE" sz="2000" b="1" dirty="0">
                <a:solidFill>
                  <a:srgbClr val="5F5F5F"/>
                </a:solidFill>
              </a:rPr>
              <a:t> Expansion </a:t>
            </a:r>
            <a:r>
              <a:rPr lang="de-DE" sz="2000" dirty="0">
                <a:solidFill>
                  <a:srgbClr val="5F5F5F"/>
                </a:solidFill>
              </a:rPr>
              <a:t>Act (Erneuerbaren Ausbau Gesetz, EAG 2021)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5F5F5F"/>
                </a:solidFill>
              </a:rPr>
              <a:t>Ecosocial</a:t>
            </a:r>
            <a:r>
              <a:rPr lang="en-US" sz="2000" b="1" dirty="0">
                <a:solidFill>
                  <a:srgbClr val="5F5F5F"/>
                </a:solidFill>
              </a:rPr>
              <a:t> Tax Reform Act PART I </a:t>
            </a:r>
            <a:r>
              <a:rPr lang="en-US" sz="2000" dirty="0">
                <a:solidFill>
                  <a:srgbClr val="5F5F5F"/>
                </a:solidFill>
              </a:rPr>
              <a:t>(</a:t>
            </a:r>
            <a:r>
              <a:rPr lang="en-US" sz="2000" dirty="0" err="1">
                <a:solidFill>
                  <a:srgbClr val="5F5F5F"/>
                </a:solidFill>
              </a:rPr>
              <a:t>Ökosoziales</a:t>
            </a:r>
            <a:r>
              <a:rPr lang="en-US" sz="2000" dirty="0">
                <a:solidFill>
                  <a:srgbClr val="5F5F5F"/>
                </a:solidFill>
              </a:rPr>
              <a:t> </a:t>
            </a:r>
            <a:r>
              <a:rPr lang="de-DE" sz="2000" dirty="0">
                <a:solidFill>
                  <a:srgbClr val="5F5F5F"/>
                </a:solidFill>
              </a:rPr>
              <a:t>Steuerreformgesetz 2022 Teil I – </a:t>
            </a:r>
            <a:r>
              <a:rPr lang="de-DE" sz="2000" dirty="0" err="1">
                <a:solidFill>
                  <a:srgbClr val="5F5F5F"/>
                </a:solidFill>
              </a:rPr>
              <a:t>ÖkoStRefG</a:t>
            </a:r>
            <a:r>
              <a:rPr lang="de-DE" sz="2000" dirty="0">
                <a:solidFill>
                  <a:srgbClr val="5F5F5F"/>
                </a:solidFill>
              </a:rPr>
              <a:t> 2022 Teil I)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5F5F5F"/>
                </a:solidFill>
              </a:rPr>
              <a:t>National Emission Certificate Trading Act </a:t>
            </a:r>
            <a:r>
              <a:rPr lang="de-DE" sz="2000" dirty="0">
                <a:solidFill>
                  <a:srgbClr val="5F5F5F"/>
                </a:solidFill>
              </a:rPr>
              <a:t>(Nationales Emissionszertifikate-handelsgesetz, NEHG 2022)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F5F5F"/>
                </a:solidFill>
              </a:rPr>
              <a:t>Future Legislation? </a:t>
            </a:r>
            <a:r>
              <a:rPr lang="en-US" sz="2000" dirty="0">
                <a:solidFill>
                  <a:srgbClr val="5F5F5F"/>
                </a:solidFill>
              </a:rPr>
              <a:t>--&gt; anticipation of Renewable Gas Act? </a:t>
            </a:r>
            <a:r>
              <a:rPr lang="de-DE" sz="2000" dirty="0">
                <a:solidFill>
                  <a:srgbClr val="5F5F5F"/>
                </a:solidFill>
              </a:rPr>
              <a:t>(Erneuerbare Gase Gesetz)</a:t>
            </a:r>
          </a:p>
        </p:txBody>
      </p:sp>
    </p:spTree>
    <p:extLst>
      <p:ext uri="{BB962C8B-B14F-4D97-AF65-F5344CB8AC3E}">
        <p14:creationId xmlns:p14="http://schemas.microsoft.com/office/powerpoint/2010/main" val="20146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2074</Words>
  <Application>Microsoft Office PowerPoint</Application>
  <PresentationFormat>Breitbild</PresentationFormat>
  <Paragraphs>451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Fira Sans Extra Condensed Medium</vt:lpstr>
      <vt:lpstr>Symbol</vt:lpstr>
      <vt:lpstr>Tahoma</vt:lpstr>
      <vt:lpstr>Wingdings</vt:lpstr>
      <vt:lpstr>Benutzerdefiniertes Design</vt:lpstr>
      <vt:lpstr>Stakeholder Workshop Poland  Challenges for a European certificate system  for renewable gas  on the practical example of Austria</vt:lpstr>
      <vt:lpstr>Our services to the Austrian gas market</vt:lpstr>
      <vt:lpstr>Challenges  for a European certificate system for renewable gas</vt:lpstr>
      <vt:lpstr>Application purposes (end uses)  of renewable gases</vt:lpstr>
      <vt:lpstr>Different application purposes need  holistic certificate system </vt:lpstr>
      <vt:lpstr>Registry: Administer movements of renewable products</vt:lpstr>
      <vt:lpstr>Harmonised Certificate for renewable gas</vt:lpstr>
      <vt:lpstr>Challenges for a European certificate system for renewable gas</vt:lpstr>
      <vt:lpstr>Legal Framework for Renewable Gas</vt:lpstr>
      <vt:lpstr>Challenges for a legal Framework for Renewable Gas</vt:lpstr>
      <vt:lpstr>Challenges for a European certificate system for renewable gas</vt:lpstr>
      <vt:lpstr>Definition Sustainability Criteria </vt:lpstr>
      <vt:lpstr>Challenge Harmonised auditing</vt:lpstr>
      <vt:lpstr>Challenges for a European certificate system for renewable gas</vt:lpstr>
      <vt:lpstr>National Challenge  interaction of different competent bodies</vt:lpstr>
      <vt:lpstr>EU Challenge Interaction of different competent bodies</vt:lpstr>
      <vt:lpstr>proposed solution approach holistic certificate system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Biomethane Registry</dc:title>
  <dc:creator>Sarah Piza</dc:creator>
  <cp:lastModifiedBy>Stefanie Koenigsberger (AGCS)</cp:lastModifiedBy>
  <cp:revision>1023</cp:revision>
  <dcterms:created xsi:type="dcterms:W3CDTF">2019-09-18T09:34:27Z</dcterms:created>
  <dcterms:modified xsi:type="dcterms:W3CDTF">2022-06-21T12:21:47Z</dcterms:modified>
</cp:coreProperties>
</file>