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1"/>
  </p:notesMasterIdLst>
  <p:sldIdLst>
    <p:sldId id="796" r:id="rId2"/>
    <p:sldId id="1058" r:id="rId3"/>
    <p:sldId id="1061" r:id="rId4"/>
    <p:sldId id="1059" r:id="rId5"/>
    <p:sldId id="1063" r:id="rId6"/>
    <p:sldId id="1060" r:id="rId7"/>
    <p:sldId id="1065" r:id="rId8"/>
    <p:sldId id="1064" r:id="rId9"/>
    <p:sldId id="1037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ie Königsberger" initials="SK" lastIdx="1" clrIdx="0">
    <p:extLst>
      <p:ext uri="{19B8F6BF-5375-455C-9EA6-DF929625EA0E}">
        <p15:presenceInfo xmlns:p15="http://schemas.microsoft.com/office/powerpoint/2012/main" userId="Stefanie Königsberg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348"/>
    <a:srgbClr val="344080"/>
    <a:srgbClr val="0099AB"/>
    <a:srgbClr val="9EC8EA"/>
    <a:srgbClr val="5FC0CA"/>
    <a:srgbClr val="FFF7D6"/>
    <a:srgbClr val="006EAB"/>
    <a:srgbClr val="25848B"/>
    <a:srgbClr val="397C6D"/>
    <a:srgbClr val="34A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20" autoAdjust="0"/>
    <p:restoredTop sz="94388" autoAdjust="0"/>
  </p:normalViewPr>
  <p:slideViewPr>
    <p:cSldViewPr snapToGrid="0">
      <p:cViewPr varScale="1">
        <p:scale>
          <a:sx n="63" d="100"/>
          <a:sy n="63" d="100"/>
        </p:scale>
        <p:origin x="1008" y="44"/>
      </p:cViewPr>
      <p:guideLst/>
    </p:cSldViewPr>
  </p:slideViewPr>
  <p:outlineViewPr>
    <p:cViewPr>
      <p:scale>
        <a:sx n="33" d="100"/>
        <a:sy n="33" d="100"/>
      </p:scale>
      <p:origin x="0" y="-27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price in ct/kWh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Tabelle1!$B$1:$G$1</c:f>
              <c:strCache>
                <c:ptCount val="6"/>
                <c:pt idx="0">
                  <c:v>50</c:v>
                </c:pt>
                <c:pt idx="1">
                  <c:v>60</c:v>
                </c:pt>
                <c:pt idx="2">
                  <c:v>70</c:v>
                </c:pt>
                <c:pt idx="3">
                  <c:v>80</c:v>
                </c:pt>
                <c:pt idx="4">
                  <c:v>90</c:v>
                </c:pt>
                <c:pt idx="5">
                  <c:v>100</c:v>
                </c:pt>
              </c:strCache>
            </c:strRef>
          </c:cat>
          <c:val>
            <c:numRef>
              <c:f>Tabelle1!$B$2:$G$2</c:f>
              <c:numCache>
                <c:formatCode>0.00</c:formatCode>
                <c:ptCount val="6"/>
                <c:pt idx="0">
                  <c:v>1.0080282247902943</c:v>
                </c:pt>
                <c:pt idx="1">
                  <c:v>1.2096338697483531</c:v>
                </c:pt>
                <c:pt idx="2">
                  <c:v>1.4112395147064118</c:v>
                </c:pt>
                <c:pt idx="3">
                  <c:v>1.6128451596644706</c:v>
                </c:pt>
                <c:pt idx="4">
                  <c:v>1.8144508046225296</c:v>
                </c:pt>
                <c:pt idx="5">
                  <c:v>2.0160564495805886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27-4589-8AF4-9314B5660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5100184"/>
        <c:axId val="415105104"/>
      </c:lineChart>
      <c:catAx>
        <c:axId val="415100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 smtClean="0"/>
                  <a:t>Price EUA</a:t>
                </a:r>
                <a:r>
                  <a:rPr lang="de-DE" baseline="0" dirty="0" smtClean="0"/>
                  <a:t> in €/t CO2</a:t>
                </a:r>
                <a:endParaRPr lang="de-D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5105104"/>
        <c:crosses val="autoZero"/>
        <c:auto val="1"/>
        <c:lblAlgn val="ctr"/>
        <c:lblOffset val="100"/>
        <c:noMultiLvlLbl val="0"/>
      </c:catAx>
      <c:valAx>
        <c:axId val="41510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 smtClean="0"/>
                  <a:t>Emission </a:t>
                </a:r>
                <a:r>
                  <a:rPr lang="de-DE" dirty="0" err="1" smtClean="0"/>
                  <a:t>costs</a:t>
                </a:r>
                <a:r>
                  <a:rPr lang="de-DE" baseline="0" dirty="0" smtClean="0"/>
                  <a:t> </a:t>
                </a:r>
                <a:r>
                  <a:rPr lang="de-DE" dirty="0" smtClean="0"/>
                  <a:t> in €ct/kWh Gas</a:t>
                </a:r>
                <a:endParaRPr lang="de-D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510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Price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component</a:t>
            </a:r>
            <a:r>
              <a:rPr lang="de-DE" baseline="0" dirty="0" smtClean="0"/>
              <a:t> BEHG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Tabelle1!$B$1:$H$1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</c:strCache>
            </c:strRef>
          </c:cat>
          <c:val>
            <c:numRef>
              <c:f>Tabelle1!$B$3:$H$3</c:f>
              <c:numCache>
                <c:formatCode>0.00</c:formatCode>
                <c:ptCount val="7"/>
                <c:pt idx="0">
                  <c:v>0.45500000000000002</c:v>
                </c:pt>
                <c:pt idx="1">
                  <c:v>0.54599999999999993</c:v>
                </c:pt>
                <c:pt idx="2">
                  <c:v>0.64</c:v>
                </c:pt>
                <c:pt idx="3">
                  <c:v>0.81899999999999995</c:v>
                </c:pt>
                <c:pt idx="4">
                  <c:v>1.0009999999999999</c:v>
                </c:pt>
                <c:pt idx="5">
                  <c:v>1.1830000000000001</c:v>
                </c:pt>
                <c:pt idx="6">
                  <c:v>1.1830000000000001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92A-402F-8E0A-A88F5D74F8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1643448"/>
        <c:axId val="571641480"/>
      </c:lineChart>
      <c:catAx>
        <c:axId val="57164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71641480"/>
        <c:crosses val="autoZero"/>
        <c:auto val="1"/>
        <c:lblAlgn val="ctr"/>
        <c:lblOffset val="100"/>
        <c:noMultiLvlLbl val="0"/>
      </c:catAx>
      <c:valAx>
        <c:axId val="571641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 smtClean="0"/>
                  <a:t>€ct/kWh</a:t>
                </a:r>
                <a:endParaRPr lang="de-D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71643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FEACB-F6A4-4B1D-A108-A8AFD07F2C87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C7C88-6370-4917-B185-CC32EEAFE0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455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E4AAC922-2080-41A4-B11A-A810456C09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244" y="1083340"/>
            <a:ext cx="7595118" cy="2345660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5BA9BA54-C16A-4835-BF8A-972630A78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3864" y="1942495"/>
            <a:ext cx="10515600" cy="2852737"/>
          </a:xfrm>
          <a:prstGeom prst="rect">
            <a:avLst/>
          </a:prstGeom>
        </p:spPr>
        <p:txBody>
          <a:bodyPr anchor="b"/>
          <a:lstStyle>
            <a:lvl1pPr marL="0" algn="ctr" defTabSz="914400" rtl="0" eaLnBrk="1" latinLnBrk="0" hangingPunct="1">
              <a:defRPr lang="de-AT" sz="60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28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E0EBDF-404E-4A7E-9E46-53536C22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269EF2-3C00-4B09-8945-0896C21D2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34707F-727B-4292-8BCF-943A722DA7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7682ED-7E03-49EC-ADBF-01EAC5DC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8D17A8-258E-41C9-AB84-188669DB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890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1130E6B-0145-4E1A-8333-67CD153A5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08FB0B-36CF-41EF-83C1-69AD304D9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9B3879-4844-4F4F-998E-4855AC7A53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D8A888-828F-4D43-A4EC-D2E24B1E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C786C7-99D3-4DA9-ADBC-1577C8EA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157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7878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16610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7878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232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7878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23742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7878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0690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68000" y="1119883"/>
            <a:ext cx="11394000" cy="53457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106000" y="158400"/>
            <a:ext cx="9756000" cy="396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95533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7878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51021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7878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31891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FFD5255-579D-41D2-B8CB-F8D31445AC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261198"/>
            <a:ext cx="3103133" cy="95715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287298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2">
            <a:extLst>
              <a:ext uri="{FF2B5EF4-FFF2-40B4-BE49-F238E27FC236}">
                <a16:creationId xmlns:a16="http://schemas.microsoft.com/office/drawing/2014/main" id="{D163722C-CD97-41D3-A9D4-E71023FC5C71}"/>
              </a:ext>
            </a:extLst>
          </p:cNvPr>
          <p:cNvCxnSpPr>
            <a:cxnSpLocks/>
          </p:cNvCxnSpPr>
          <p:nvPr userDrawn="1"/>
        </p:nvCxnSpPr>
        <p:spPr>
          <a:xfrm>
            <a:off x="167952" y="1040888"/>
            <a:ext cx="7819053" cy="0"/>
          </a:xfrm>
          <a:prstGeom prst="line">
            <a:avLst/>
          </a:prstGeom>
          <a:ln w="38100" cap="rnd" cmpd="thinThick">
            <a:solidFill>
              <a:srgbClr val="A3C9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testo 2">
            <a:extLst>
              <a:ext uri="{FF2B5EF4-FFF2-40B4-BE49-F238E27FC236}">
                <a16:creationId xmlns:a16="http://schemas.microsoft.com/office/drawing/2014/main" id="{5F9EB6A2-4E33-41C4-A79F-E722E2D1DD0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6560" y="163693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5F5F5F"/>
                </a:solidFill>
              </a:defRPr>
            </a:lvl1pPr>
            <a:lvl2pPr>
              <a:defRPr sz="2000"/>
            </a:lvl2pPr>
          </a:lstStyle>
          <a:p>
            <a:pPr marL="0" lvl="0" indent="0">
              <a:buNone/>
            </a:pPr>
            <a:r>
              <a:rPr lang="en-GB" noProof="0" dirty="0">
                <a:solidFill>
                  <a:schemeClr val="bg1">
                    <a:lumMod val="50000"/>
                  </a:schemeClr>
                </a:solidFill>
              </a:rPr>
              <a:t>Contents </a:t>
            </a:r>
          </a:p>
          <a:p>
            <a:r>
              <a:rPr lang="en-GB" sz="2400" noProof="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  <a:p>
            <a:r>
              <a:rPr lang="en-GB" sz="2400" noProof="0" dirty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  <a:p>
            <a:r>
              <a:rPr lang="en-GB" sz="2400" noProof="0" dirty="0">
                <a:solidFill>
                  <a:schemeClr val="bg1">
                    <a:lumMod val="50000"/>
                  </a:schemeClr>
                </a:solidFill>
              </a:rPr>
              <a:t>3</a:t>
            </a:r>
          </a:p>
          <a:p>
            <a:pPr lvl="1"/>
            <a:endParaRPr lang="en-GB" sz="2400" noProof="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2400" noProof="0" dirty="0">
              <a:solidFill>
                <a:schemeClr val="bg1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GB" noProof="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D1232F67-4B4F-4E18-B77E-218ABC995C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33454" y="333699"/>
            <a:ext cx="3101986" cy="95681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FE974D7F-0925-43E4-8B8B-1ABFE965F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560" y="333699"/>
            <a:ext cx="7350526" cy="689875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5F5F5F"/>
                </a:solidFill>
              </a:defRPr>
            </a:lvl1pPr>
          </a:lstStyle>
          <a:p>
            <a:r>
              <a:rPr lang="en-GB" noProof="0"/>
              <a:t>Mastertitelformat bearbeiten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53204EAF-1CDF-46E9-8EE1-8F2E972B478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56560" y="1058204"/>
            <a:ext cx="5157787" cy="39322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5F5F5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90022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7878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69467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7878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C24E-8D7C-44C7-8CA4-024841A91C17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8704A-DADD-4D92-A975-B8FA5B9500E7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79530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B7F5-D319-402E-8C58-76ADF0A569CD}" type="datetime1">
              <a:rPr lang="de-AT" smtClean="0"/>
              <a:t>21.06.2022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0A43-A869-4A52-AC06-C32103E3CC42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921200" y="646113"/>
            <a:ext cx="6940800" cy="288000"/>
          </a:xfrm>
        </p:spPr>
        <p:txBody>
          <a:bodyPr/>
          <a:lstStyle>
            <a:lvl1pPr marL="0" indent="0" algn="r">
              <a:buNone/>
              <a:defRPr sz="1800">
                <a:solidFill>
                  <a:srgbClr val="00A0B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42730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sfolie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auto">
          <a:xfrm>
            <a:off x="76269" y="57151"/>
            <a:ext cx="12043767" cy="6758475"/>
          </a:xfrm>
          <a:prstGeom prst="rect">
            <a:avLst/>
          </a:prstGeom>
          <a:noFill/>
          <a:ln w="1143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2" name="Inhaltsplatzhalter 2"/>
          <p:cNvSpPr>
            <a:spLocks noGrp="1"/>
          </p:cNvSpPr>
          <p:nvPr>
            <p:ph idx="1" hasCustomPrompt="1"/>
          </p:nvPr>
        </p:nvSpPr>
        <p:spPr>
          <a:xfrm>
            <a:off x="491067" y="1435101"/>
            <a:ext cx="11294533" cy="4533900"/>
          </a:xfrm>
          <a:prstGeom prst="rect">
            <a:avLst/>
          </a:prstGeom>
          <a:noFill/>
        </p:spPr>
        <p:txBody>
          <a:bodyPr tIns="270000" anchor="t">
            <a:noAutofit/>
          </a:bodyPr>
          <a:lstStyle>
            <a:lvl1pPr marL="595185" indent="-595185">
              <a:spcBef>
                <a:spcPts val="1600"/>
              </a:spcBef>
              <a:spcAft>
                <a:spcPts val="1600"/>
              </a:spcAft>
              <a:buClr>
                <a:schemeClr val="tx1"/>
              </a:buClr>
              <a:buSzPct val="200000"/>
              <a:buFontTx/>
              <a:buBlip>
                <a:blip r:embed="rId2"/>
              </a:buBlip>
              <a:defRPr sz="2133" b="1" cap="none" baseline="0">
                <a:latin typeface="Arial"/>
                <a:cs typeface="Arial"/>
              </a:defRPr>
            </a:lvl1pPr>
            <a:lvl2pPr marL="964776" indent="-366175">
              <a:buSzPct val="60000"/>
              <a:buFontTx/>
              <a:buBlip>
                <a:blip r:embed="rId3"/>
              </a:buBlip>
              <a:defRPr sz="2133">
                <a:latin typeface="Arial"/>
                <a:cs typeface="Arial"/>
              </a:defRPr>
            </a:lvl2pPr>
            <a:lvl3pPr marL="1310367" indent="-347125">
              <a:buSzPct val="60000"/>
              <a:buFontTx/>
              <a:buBlip>
                <a:blip r:embed="rId4"/>
              </a:buBlip>
              <a:defRPr sz="1867">
                <a:latin typeface="Arial"/>
                <a:cs typeface="Arial"/>
              </a:defRPr>
            </a:lvl3pPr>
          </a:lstStyle>
          <a:p>
            <a:pPr lvl="0"/>
            <a:r>
              <a:rPr lang="de-DE" dirty="0" smtClean="0"/>
              <a:t>Textmasterformat bearbeiten</a:t>
            </a:r>
            <a:br>
              <a:rPr lang="de-DE" dirty="0" smtClean="0"/>
            </a:br>
            <a:r>
              <a:rPr lang="de-DE" dirty="0" smtClean="0"/>
              <a:t>der auch durchaus noch länger sein kann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76269" y="57151"/>
            <a:ext cx="12043767" cy="6758475"/>
          </a:xfrm>
          <a:prstGeom prst="rect">
            <a:avLst/>
          </a:prstGeom>
          <a:noFill/>
          <a:ln w="1143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91067" y="279401"/>
            <a:ext cx="11294533" cy="112870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947"/>
              </a:lnSpc>
              <a:defRPr sz="3733" cap="all">
                <a:latin typeface="Arial"/>
                <a:cs typeface="Arial"/>
              </a:defRPr>
            </a:lvl1pPr>
          </a:lstStyle>
          <a:p>
            <a:r>
              <a:rPr lang="de-DE" dirty="0" smtClean="0"/>
              <a:t>Mastertitelformat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894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D1F3F-F904-4CF5-84BC-EEBCCCFB0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625451-20A3-41A4-9836-990B7FAA4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2EDAAA-C39C-4776-A634-ACC3CAE5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388832-DCAD-43DF-82E3-7D868D288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E5E375-4911-47CD-A602-A74841BE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572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32511-C163-4BC3-B9DE-FEF5F5816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271A6E-A5C4-430D-B9A9-EA0ABD171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1B2EB5-5794-4CD3-8D71-2B0892109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D8C989-9DB1-4460-867A-1BF62AA5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7C8399-499B-4EF4-985C-406D8F85C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2484D3-1074-44D5-B761-F0D6F0E80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54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D57D69-2084-438A-BEA1-0D37501B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9E2367-F81B-477C-AFD9-C75B3D06F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05643F-1088-4223-8C46-993333B6C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9B13561-2CCB-47D9-91BC-11F6CD103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ECE3620-B44B-4FA0-8679-E6AB7EDDF9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787F2D9-BF42-4F7A-A9BB-BE46E0F8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218887D-0068-48FF-B0FC-2C2BE108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EAEA1F2-07EC-4853-B7EA-BA9BD1227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757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807CF-786D-432A-9AE5-F0185E16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25633E-50D0-4E5D-9679-D9E168E1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F072426-8DC7-44D1-8640-32A1EACF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7D8DAD-A4C9-4C4F-AC98-CDFD1893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327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32932CA-6089-4474-A02A-64142D1E02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A5231E1-C0BB-4702-B09B-DA9B1068C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BFC82F-0D32-4348-9C17-2FF5E30A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172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9BF20-7DD1-4FAD-AD4E-02F65075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8F76C4-2346-43F7-90AC-0AD691B5D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3D16FBB-D439-4FB7-BC98-0332B0162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3A3C80-C0E0-446E-84DE-143B384A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9E19DD-9DF7-453C-80AD-5DD6EF8F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38531-06DE-4C20-90F1-99F06B9C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55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48479A-BD90-4ECA-98B5-5640B4F1F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C43613-5E21-4A42-A313-C78952ADA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B990576-4E15-468F-93D4-C881BCF2A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918F4A-DBD8-4DEC-851B-60789850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22399A-931A-4114-A0A8-CBAF7276D39B}" type="datetimeFigureOut">
              <a:rPr lang="de-AT" smtClean="0"/>
              <a:t>21.06.2022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858232-7AF0-4D9D-B6C3-0A0C5C02B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C15CDC-967B-4635-AEFA-8A0DC738B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2907BF-0A9A-4E4B-B8B7-F70C768310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902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>
            <a:extLst>
              <a:ext uri="{FF2B5EF4-FFF2-40B4-BE49-F238E27FC236}">
                <a16:creationId xmlns:a16="http://schemas.microsoft.com/office/drawing/2014/main" id="{0D7AEB30-A2AF-42C0-A19F-E9B887C3F17A}"/>
              </a:ext>
            </a:extLst>
          </p:cNvPr>
          <p:cNvPicPr/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6524"/>
            <a:ext cx="784927" cy="481476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515FB32A-5336-45B4-A732-C0E745BDB7D9}"/>
              </a:ext>
            </a:extLst>
          </p:cNvPr>
          <p:cNvSpPr txBox="1"/>
          <p:nvPr userDrawn="1"/>
        </p:nvSpPr>
        <p:spPr>
          <a:xfrm>
            <a:off x="879232" y="6581001"/>
            <a:ext cx="11312770" cy="276999"/>
          </a:xfrm>
          <a:prstGeom prst="rect">
            <a:avLst/>
          </a:prstGeom>
          <a:solidFill>
            <a:srgbClr val="1D2C73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     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EAFE426-BF08-48E6-A991-510D6F0B59D9}"/>
              </a:ext>
            </a:extLst>
          </p:cNvPr>
          <p:cNvSpPr/>
          <p:nvPr userDrawn="1"/>
        </p:nvSpPr>
        <p:spPr>
          <a:xfrm>
            <a:off x="946767" y="6598541"/>
            <a:ext cx="87515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       This project receives funding from the European Union’s Horizon 2020 Framework Programme for Research and Innovation under Grant Agreement no. 857796 </a:t>
            </a:r>
          </a:p>
        </p:txBody>
      </p:sp>
    </p:spTree>
    <p:extLst>
      <p:ext uri="{BB962C8B-B14F-4D97-AF65-F5344CB8AC3E}">
        <p14:creationId xmlns:p14="http://schemas.microsoft.com/office/powerpoint/2010/main" val="357134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8" r:id="rId22"/>
    <p:sldLayoutId id="2147483699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.jpe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3284" y="3588910"/>
            <a:ext cx="11183014" cy="2390976"/>
          </a:xfrm>
        </p:spPr>
        <p:txBody>
          <a:bodyPr>
            <a:noAutofit/>
          </a:bodyPr>
          <a:lstStyle/>
          <a:p>
            <a:r>
              <a:rPr lang="de-DE" sz="4000" b="1" dirty="0" smtClean="0">
                <a:solidFill>
                  <a:srgbClr val="344080"/>
                </a:solidFill>
              </a:rPr>
              <a:t>Biomethane in ETS </a:t>
            </a:r>
            <a:r>
              <a:rPr lang="de-DE" sz="4000" b="1" dirty="0" err="1" smtClean="0">
                <a:solidFill>
                  <a:srgbClr val="344080"/>
                </a:solidFill>
              </a:rPr>
              <a:t>and</a:t>
            </a:r>
            <a:r>
              <a:rPr lang="de-DE" sz="4000" b="1" dirty="0" smtClean="0">
                <a:solidFill>
                  <a:srgbClr val="344080"/>
                </a:solidFill>
              </a:rPr>
              <a:t> non-ETS</a:t>
            </a:r>
            <a:r>
              <a:rPr lang="en-US" dirty="0"/>
              <a:t>	</a:t>
            </a:r>
            <a:br>
              <a:rPr lang="en-US" dirty="0"/>
            </a:br>
            <a:endParaRPr lang="en-GB" sz="3200" b="1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86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dirty="0" smtClean="0"/>
              <a:t>ETS tracks emissions of </a:t>
            </a:r>
            <a:r>
              <a:rPr lang="de-DE" dirty="0" smtClean="0"/>
              <a:t>CO</a:t>
            </a:r>
            <a:r>
              <a:rPr lang="de-DE" baseline="-25000" dirty="0" smtClean="0"/>
              <a:t>2, </a:t>
            </a:r>
            <a:r>
              <a:rPr lang="en-US" dirty="0" smtClean="0"/>
              <a:t>NO</a:t>
            </a:r>
            <a:r>
              <a:rPr lang="en-US" baseline="-25000" dirty="0" smtClean="0"/>
              <a:t>2</a:t>
            </a:r>
            <a:r>
              <a:rPr lang="en-US" dirty="0" smtClean="0"/>
              <a:t> and P</a:t>
            </a:r>
            <a:r>
              <a:rPr lang="de-DE" dirty="0" err="1" smtClean="0"/>
              <a:t>erfluorcarbone</a:t>
            </a:r>
            <a:r>
              <a:rPr lang="de-DE" dirty="0" smtClean="0"/>
              <a:t> </a:t>
            </a:r>
            <a:r>
              <a:rPr lang="de-DE" dirty="0"/>
              <a:t>(</a:t>
            </a:r>
            <a:r>
              <a:rPr lang="de-DE" dirty="0" smtClean="0"/>
              <a:t>PFC)</a:t>
            </a:r>
          </a:p>
          <a:p>
            <a:pPr>
              <a:buBlip>
                <a:blip r:embed="rId2"/>
              </a:buBlip>
            </a:pPr>
            <a:r>
              <a:rPr lang="de-DE" dirty="0" smtClean="0"/>
              <a:t>CO</a:t>
            </a:r>
            <a:r>
              <a:rPr lang="de-DE" baseline="-25000" dirty="0" smtClean="0"/>
              <a:t>2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heat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electricity</a:t>
            </a:r>
            <a:r>
              <a:rPr lang="de-DE" dirty="0" smtClean="0"/>
              <a:t> </a:t>
            </a:r>
            <a:r>
              <a:rPr lang="de-DE" dirty="0" err="1" smtClean="0"/>
              <a:t>production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intense</a:t>
            </a:r>
            <a:r>
              <a:rPr lang="de-DE" dirty="0" smtClean="0"/>
              <a:t> </a:t>
            </a:r>
            <a:r>
              <a:rPr lang="de-DE" dirty="0" err="1" smtClean="0"/>
              <a:t>industries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source</a:t>
            </a:r>
            <a:endParaRPr lang="de-DE" dirty="0" smtClean="0"/>
          </a:p>
          <a:p>
            <a:pPr>
              <a:buBlip>
                <a:blip r:embed="rId2"/>
              </a:buBlip>
            </a:pPr>
            <a:r>
              <a:rPr lang="de-DE" dirty="0"/>
              <a:t>E</a:t>
            </a:r>
            <a:r>
              <a:rPr lang="de-DE" dirty="0" smtClean="0"/>
              <a:t>mitter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allowance</a:t>
            </a:r>
            <a:r>
              <a:rPr lang="de-DE" dirty="0" smtClean="0"/>
              <a:t> (</a:t>
            </a:r>
            <a:r>
              <a:rPr lang="de-DE" dirty="0" err="1" smtClean="0"/>
              <a:t>around</a:t>
            </a:r>
            <a:r>
              <a:rPr lang="de-DE" dirty="0" smtClean="0"/>
              <a:t> 80 - 90€/t </a:t>
            </a:r>
            <a:r>
              <a:rPr lang="de-DE" dirty="0" err="1" smtClean="0"/>
              <a:t>or</a:t>
            </a:r>
            <a:r>
              <a:rPr lang="de-DE" dirty="0" smtClean="0"/>
              <a:t> 1.6 €</a:t>
            </a:r>
            <a:r>
              <a:rPr lang="de-DE" dirty="0" err="1" smtClean="0"/>
              <a:t>cent</a:t>
            </a:r>
            <a:r>
              <a:rPr lang="de-DE" dirty="0" smtClean="0"/>
              <a:t>/kWh gas)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EU-ETS – European </a:t>
            </a:r>
            <a:r>
              <a:rPr lang="de-DE" dirty="0" err="1" smtClean="0"/>
              <a:t>Emissions</a:t>
            </a:r>
            <a:r>
              <a:rPr lang="de-DE" dirty="0" smtClean="0"/>
              <a:t> </a:t>
            </a:r>
            <a:r>
              <a:rPr lang="de-DE" dirty="0" err="1" smtClean="0"/>
              <a:t>trading</a:t>
            </a:r>
            <a:r>
              <a:rPr lang="de-DE" dirty="0" smtClean="0"/>
              <a:t> </a:t>
            </a:r>
            <a:r>
              <a:rPr lang="de-DE" dirty="0" err="1" smtClean="0"/>
              <a:t>scheme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236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dirty="0" smtClean="0"/>
              <a:t> Monitoring </a:t>
            </a:r>
            <a:r>
              <a:rPr lang="en-US" dirty="0"/>
              <a:t>and Reporting </a:t>
            </a:r>
            <a:r>
              <a:rPr lang="en-US" dirty="0" smtClean="0"/>
              <a:t>Regulation - MRR specifies usage of biomass – same definition like RED II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dirty="0" smtClean="0"/>
              <a:t> Art. 38 defines usage of biomass as </a:t>
            </a:r>
            <a:r>
              <a:rPr lang="en-US" u="sng" dirty="0" smtClean="0"/>
              <a:t>zero emission</a:t>
            </a:r>
            <a:r>
              <a:rPr lang="en-US" dirty="0" smtClean="0"/>
              <a:t>,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dirty="0" smtClean="0"/>
              <a:t> Art. 39 par. 3 allows () GOs for biomethane from the gas grid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dirty="0" smtClean="0"/>
              <a:t> Art. 39 par. 4 defines sets the rules for this:</a:t>
            </a:r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sz="2100" dirty="0"/>
              <a:t>the RED II sustainability requirements are met;</a:t>
            </a:r>
            <a:endParaRPr lang="de-DE" sz="2100" dirty="0"/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sz="2100" dirty="0"/>
              <a:t>there is no double counting of the same amount of biogas;</a:t>
            </a:r>
            <a:endParaRPr lang="de-DE" sz="2100" dirty="0"/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sz="2100" dirty="0"/>
              <a:t>the operator and the producer of the biogas are connected to the same gas grid;</a:t>
            </a:r>
            <a:endParaRPr lang="de-DE" sz="2100" dirty="0"/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sz="2100" dirty="0"/>
              <a:t>the market value of the consumed biomethane was appropriately taken into account in the relevant support program, in case support was granted for biogas production.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dirty="0" smtClean="0"/>
              <a:t> Guidance </a:t>
            </a:r>
            <a:r>
              <a:rPr lang="en-US" dirty="0"/>
              <a:t>Document No. 3, 5.2 Biogas in natural gas </a:t>
            </a:r>
            <a:r>
              <a:rPr lang="en-US" dirty="0" smtClean="0"/>
              <a:t>grids</a:t>
            </a:r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dirty="0" smtClean="0"/>
              <a:t>2</a:t>
            </a:r>
            <a:r>
              <a:rPr lang="en-US" dirty="0"/>
              <a:t>. Biomass where sustainability criteria apply (currently biofuels and </a:t>
            </a:r>
            <a:r>
              <a:rPr lang="en-US" dirty="0" err="1"/>
              <a:t>bioliquids</a:t>
            </a:r>
            <a:endParaRPr lang="en-US" dirty="0"/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dirty="0"/>
              <a:t>as defined by the MRR):</a:t>
            </a:r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dirty="0"/>
              <a:t>(a) Criteria are satisfied: Biomass is zero-rated</a:t>
            </a:r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dirty="0"/>
              <a:t>(b) Criteria are not satisfied: Biomass is treated like a fossil source stream.</a:t>
            </a:r>
          </a:p>
          <a:p>
            <a:pPr lvl="1">
              <a:lnSpc>
                <a:spcPct val="120000"/>
              </a:lnSpc>
              <a:buBlip>
                <a:blip r:embed="rId2"/>
              </a:buBlip>
            </a:pPr>
            <a:r>
              <a:rPr lang="en-US" dirty="0"/>
              <a:t>3. Biomass where no sustainability criteria apply: Always zero-rated.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EU-ETS – European </a:t>
            </a:r>
            <a:r>
              <a:rPr lang="de-DE" dirty="0" err="1" smtClean="0"/>
              <a:t>Emissions</a:t>
            </a:r>
            <a:r>
              <a:rPr lang="de-DE" dirty="0" smtClean="0"/>
              <a:t> </a:t>
            </a:r>
            <a:r>
              <a:rPr lang="de-DE" dirty="0" err="1" smtClean="0"/>
              <a:t>trading</a:t>
            </a:r>
            <a:r>
              <a:rPr lang="de-DE" dirty="0" smtClean="0"/>
              <a:t> </a:t>
            </a:r>
            <a:r>
              <a:rPr lang="de-DE" dirty="0" err="1" smtClean="0"/>
              <a:t>scheme</a:t>
            </a:r>
            <a:r>
              <a:rPr lang="de-DE" dirty="0" smtClean="0"/>
              <a:t> - </a:t>
            </a:r>
            <a:r>
              <a:rPr lang="de-DE" dirty="0" err="1" smtClean="0"/>
              <a:t>Biomass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911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Different approaches in different countries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Biomethane GOs not recognized in all countries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Until now, only Germany allows foreign biomethane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GO and (from 2023 on) </a:t>
            </a:r>
            <a:r>
              <a:rPr lang="en-US" dirty="0" err="1" smtClean="0"/>
              <a:t>PoS</a:t>
            </a:r>
            <a:r>
              <a:rPr lang="en-US" dirty="0" smtClean="0"/>
              <a:t> necessary, mass balanced biomethane only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German </a:t>
            </a:r>
            <a:r>
              <a:rPr lang="en-US" dirty="0"/>
              <a:t>Emissions Trading Authority (</a:t>
            </a:r>
            <a:r>
              <a:rPr lang="en-US" dirty="0" err="1"/>
              <a:t>DEHSt</a:t>
            </a:r>
            <a:r>
              <a:rPr lang="en-US" dirty="0"/>
              <a:t>) at the German Environment Agency </a:t>
            </a:r>
            <a:r>
              <a:rPr lang="en-US" dirty="0" smtClean="0"/>
              <a:t>responsible </a:t>
            </a:r>
            <a:r>
              <a:rPr lang="en-US" dirty="0"/>
              <a:t>for implementing </a:t>
            </a:r>
            <a:r>
              <a:rPr lang="en-US" dirty="0" smtClean="0"/>
              <a:t>European Emission Trading. Foreign biomethane explicitly allowed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in </a:t>
            </a:r>
            <a:r>
              <a:rPr lang="en-US" dirty="0"/>
              <a:t>the case of transfer from a foreign register, a retirement document from the supplying system must be submitted and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mass </a:t>
            </a:r>
            <a:r>
              <a:rPr lang="en-US" dirty="0"/>
              <a:t>balancing of foreign biomethane quantities must be confirmed by an independent audit. </a:t>
            </a:r>
            <a:endParaRPr lang="en-US" dirty="0" smtClean="0"/>
          </a:p>
          <a:p>
            <a:pPr marL="963243" lvl="2" indent="0">
              <a:buNone/>
            </a:pP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EU-ETS – European </a:t>
            </a:r>
            <a:r>
              <a:rPr lang="de-DE" dirty="0" err="1" smtClean="0"/>
              <a:t>Emissions</a:t>
            </a:r>
            <a:r>
              <a:rPr lang="de-DE" dirty="0" smtClean="0"/>
              <a:t> </a:t>
            </a:r>
            <a:r>
              <a:rPr lang="de-DE" dirty="0" err="1" smtClean="0"/>
              <a:t>trading</a:t>
            </a:r>
            <a:r>
              <a:rPr lang="de-DE" dirty="0" smtClean="0"/>
              <a:t> </a:t>
            </a:r>
            <a:r>
              <a:rPr lang="de-DE" dirty="0" err="1" smtClean="0"/>
              <a:t>scheme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6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currently </a:t>
            </a:r>
            <a:r>
              <a:rPr lang="en-US" dirty="0"/>
              <a:t>reviewing the extent to which the deductibility of biomethane produced abroad and pre-</a:t>
            </a:r>
            <a:r>
              <a:rPr lang="en-US" dirty="0" err="1"/>
              <a:t>subsidised</a:t>
            </a:r>
            <a:r>
              <a:rPr lang="en-US" dirty="0"/>
              <a:t> can lead to impermissible double </a:t>
            </a:r>
            <a:r>
              <a:rPr lang="en-US" dirty="0" err="1"/>
              <a:t>subsidisation</a:t>
            </a:r>
            <a:r>
              <a:rPr lang="en-US" dirty="0"/>
              <a:t> in the EU ETS. Biomethane from abroad is only deductible under the EU ETS on the condition that an impermissible double subsidy is excluded.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EU-ETS – European </a:t>
            </a:r>
            <a:r>
              <a:rPr lang="de-DE" dirty="0" err="1" smtClean="0"/>
              <a:t>Emissions</a:t>
            </a:r>
            <a:r>
              <a:rPr lang="de-DE" dirty="0" smtClean="0"/>
              <a:t> </a:t>
            </a:r>
            <a:r>
              <a:rPr lang="de-DE" dirty="0" err="1" smtClean="0"/>
              <a:t>trading</a:t>
            </a:r>
            <a:r>
              <a:rPr lang="de-DE" dirty="0" smtClean="0"/>
              <a:t> </a:t>
            </a:r>
            <a:r>
              <a:rPr lang="de-DE" dirty="0" err="1" smtClean="0"/>
              <a:t>scheme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883101486"/>
              </p:ext>
            </p:extLst>
          </p:nvPr>
        </p:nvGraphicFramePr>
        <p:xfrm>
          <a:off x="5905500" y="3860800"/>
          <a:ext cx="59563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hteck 3"/>
          <p:cNvSpPr/>
          <p:nvPr/>
        </p:nvSpPr>
        <p:spPr>
          <a:xfrm>
            <a:off x="531820" y="5157280"/>
            <a:ext cx="5373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/>
              <a:t>EU-ETS 2 in preparation for 2026 – Scope: mobility and buildings </a:t>
            </a:r>
          </a:p>
        </p:txBody>
      </p:sp>
    </p:spTree>
    <p:extLst>
      <p:ext uri="{BB962C8B-B14F-4D97-AF65-F5344CB8AC3E}">
        <p14:creationId xmlns:p14="http://schemas.microsoft.com/office/powerpoint/2010/main" val="183756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356560" y="1636939"/>
            <a:ext cx="11460790" cy="4351338"/>
          </a:xfrm>
        </p:spPr>
        <p:txBody>
          <a:bodyPr>
            <a:normAutofit/>
          </a:bodyPr>
          <a:lstStyle/>
          <a:p>
            <a:pPr marL="355600" indent="-355600">
              <a:buBlip>
                <a:blip r:embed="rId2"/>
              </a:buBlip>
            </a:pPr>
            <a:r>
              <a:rPr lang="en-US" dirty="0" err="1" smtClean="0"/>
              <a:t>DEHSt</a:t>
            </a:r>
            <a:r>
              <a:rPr lang="en-US" dirty="0" smtClean="0"/>
              <a:t> also responsible </a:t>
            </a:r>
            <a:r>
              <a:rPr lang="en-US" dirty="0"/>
              <a:t>for implementing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national </a:t>
            </a:r>
            <a:r>
              <a:rPr lang="en-US" dirty="0"/>
              <a:t>emissions trading</a:t>
            </a:r>
            <a:r>
              <a:rPr lang="en-US" dirty="0" smtClean="0"/>
              <a:t>.</a:t>
            </a:r>
          </a:p>
          <a:p>
            <a:pPr marL="355600" indent="-355600">
              <a:buBlip>
                <a:blip r:embed="rId2"/>
              </a:buBlip>
            </a:pPr>
            <a:r>
              <a:rPr lang="en-US" dirty="0" smtClean="0"/>
              <a:t>Same rules apply to foreign biomethane </a:t>
            </a:r>
            <a:br>
              <a:rPr lang="en-US" dirty="0" smtClean="0"/>
            </a:br>
            <a:r>
              <a:rPr lang="en-US" dirty="0" smtClean="0"/>
              <a:t>as in </a:t>
            </a:r>
            <a:r>
              <a:rPr lang="en-US" dirty="0" smtClean="0"/>
              <a:t>EU-ETS</a:t>
            </a:r>
          </a:p>
          <a:p>
            <a:pPr marL="355600" indent="-355600">
              <a:buBlip>
                <a:blip r:embed="rId2"/>
              </a:buBlip>
            </a:pPr>
            <a:r>
              <a:rPr lang="en-US" dirty="0" smtClean="0"/>
              <a:t>Sustainability mandatory for all bio-fuels</a:t>
            </a:r>
            <a:endParaRPr lang="en-US" dirty="0" smtClean="0"/>
          </a:p>
          <a:p>
            <a:pPr marL="355600" indent="-355600">
              <a:buBlip>
                <a:blip r:embed="rId2"/>
              </a:buBlip>
            </a:pPr>
            <a:r>
              <a:rPr lang="en-US" dirty="0" smtClean="0"/>
              <a:t>BEHG all </a:t>
            </a:r>
            <a:r>
              <a:rPr lang="en-US" dirty="0"/>
              <a:t>fossil energy </a:t>
            </a:r>
            <a:r>
              <a:rPr lang="en-US" dirty="0" smtClean="0"/>
              <a:t>carriers</a:t>
            </a:r>
            <a:endParaRPr lang="en-US" dirty="0"/>
          </a:p>
          <a:p>
            <a:pPr lvl="1">
              <a:buBlip>
                <a:blip r:embed="rId2"/>
              </a:buBlip>
            </a:pPr>
            <a:r>
              <a:rPr lang="en-US" dirty="0"/>
              <a:t>Fixed price path </a:t>
            </a:r>
            <a:r>
              <a:rPr lang="en-US" dirty="0" smtClean="0"/>
              <a:t>beginning </a:t>
            </a:r>
            <a:r>
              <a:rPr lang="en-US" dirty="0"/>
              <a:t>at 25€/tCO2 now to 55 €/tCO2 in 2025, later </a:t>
            </a:r>
            <a:r>
              <a:rPr lang="en-US" dirty="0" smtClean="0"/>
              <a:t>auctioned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Fuel distributers are obliged to provide certificates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Price range not high enough to support </a:t>
            </a:r>
            <a:br>
              <a:rPr lang="en-US" dirty="0" smtClean="0"/>
            </a:br>
            <a:r>
              <a:rPr lang="en-US" dirty="0" smtClean="0"/>
              <a:t>biomethane usage, but makes it cheaper in </a:t>
            </a:r>
            <a:br>
              <a:rPr lang="en-US" dirty="0" smtClean="0"/>
            </a:br>
            <a:r>
              <a:rPr lang="en-US" dirty="0" smtClean="0"/>
              <a:t>comparison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BEHG – national </a:t>
            </a:r>
            <a:r>
              <a:rPr lang="de-DE" dirty="0" err="1" smtClean="0"/>
              <a:t>emission</a:t>
            </a:r>
            <a:r>
              <a:rPr lang="de-DE" dirty="0" smtClean="0"/>
              <a:t> </a:t>
            </a:r>
            <a:r>
              <a:rPr lang="de-DE" dirty="0" err="1" smtClean="0"/>
              <a:t>trading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100" y="1451430"/>
            <a:ext cx="5143500" cy="2105025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8290422" y="3500340"/>
            <a:ext cx="352692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German National Emissions Trading Authority, </a:t>
            </a:r>
            <a:r>
              <a:rPr lang="en-US" sz="105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415894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356560" y="1636939"/>
            <a:ext cx="11460790" cy="4351338"/>
          </a:xfrm>
        </p:spPr>
        <p:txBody>
          <a:bodyPr>
            <a:normAutofit/>
          </a:bodyPr>
          <a:lstStyle/>
          <a:p>
            <a:pPr marL="355600" indent="-355600">
              <a:buBlip>
                <a:blip r:embed="rId2"/>
              </a:buBlip>
            </a:pPr>
            <a:r>
              <a:rPr lang="en-US" dirty="0" smtClean="0"/>
              <a:t>BEHG all </a:t>
            </a:r>
            <a:r>
              <a:rPr lang="en-US" dirty="0"/>
              <a:t>fossil energy </a:t>
            </a:r>
            <a:r>
              <a:rPr lang="en-US" dirty="0" smtClean="0"/>
              <a:t>carriers</a:t>
            </a:r>
            <a:endParaRPr lang="en-US" dirty="0"/>
          </a:p>
          <a:p>
            <a:pPr lvl="1">
              <a:buBlip>
                <a:blip r:embed="rId2"/>
              </a:buBlip>
            </a:pPr>
            <a:r>
              <a:rPr lang="en-US" dirty="0"/>
              <a:t>Fixed price path </a:t>
            </a:r>
            <a:r>
              <a:rPr lang="en-US" dirty="0" smtClean="0"/>
              <a:t>beginning </a:t>
            </a:r>
            <a:r>
              <a:rPr lang="en-US" dirty="0"/>
              <a:t>at 25€/tCO2 now to 55 €/tCO2 in 2025, later </a:t>
            </a:r>
            <a:r>
              <a:rPr lang="en-US" dirty="0" smtClean="0"/>
              <a:t>auctioned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Fuel distributers are obliged to provide certificates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Price range not high enough to support </a:t>
            </a:r>
            <a:br>
              <a:rPr lang="en-US" dirty="0" smtClean="0"/>
            </a:br>
            <a:r>
              <a:rPr lang="en-US" dirty="0" smtClean="0"/>
              <a:t>biomethane usage, but makes it cheaper in </a:t>
            </a:r>
            <a:br>
              <a:rPr lang="en-US" dirty="0" smtClean="0"/>
            </a:br>
            <a:r>
              <a:rPr lang="en-US" dirty="0" smtClean="0"/>
              <a:t>comparison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BEHG – national </a:t>
            </a:r>
            <a:r>
              <a:rPr lang="de-DE" dirty="0" err="1" smtClean="0"/>
              <a:t>emission</a:t>
            </a:r>
            <a:r>
              <a:rPr lang="de-DE" dirty="0" smtClean="0"/>
              <a:t> </a:t>
            </a:r>
            <a:r>
              <a:rPr lang="de-DE" dirty="0" err="1" smtClean="0"/>
              <a:t>trading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/>
          <p:cNvPicPr/>
          <p:nvPr/>
        </p:nvPicPr>
        <p:blipFill rotWithShape="1">
          <a:blip r:embed="rId3"/>
          <a:srcRect l="3647" t="22722" r="3871" b="12481"/>
          <a:stretch/>
        </p:blipFill>
        <p:spPr bwMode="auto">
          <a:xfrm>
            <a:off x="6868160" y="2535140"/>
            <a:ext cx="4754880" cy="14272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3866269184"/>
              </p:ext>
            </p:extLst>
          </p:nvPr>
        </p:nvGraphicFramePr>
        <p:xfrm>
          <a:off x="701040" y="3825133"/>
          <a:ext cx="5161280" cy="2348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hteck 6"/>
          <p:cNvSpPr/>
          <p:nvPr/>
        </p:nvSpPr>
        <p:spPr>
          <a:xfrm>
            <a:off x="8290422" y="4020951"/>
            <a:ext cx="352692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German National Emissions Trading Authority, 2021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301062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56560" y="1636939"/>
            <a:ext cx="7542840" cy="4351338"/>
          </a:xfrm>
        </p:spPr>
        <p:txBody>
          <a:bodyPr/>
          <a:lstStyle/>
          <a:p>
            <a:r>
              <a:rPr lang="de-DE" dirty="0" smtClean="0"/>
              <a:t>Different </a:t>
            </a:r>
            <a:r>
              <a:rPr lang="de-DE" dirty="0" err="1" smtClean="0"/>
              <a:t>methologies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different </a:t>
            </a:r>
            <a:r>
              <a:rPr lang="de-DE" dirty="0" err="1" smtClean="0"/>
              <a:t>scopes</a:t>
            </a:r>
            <a:endParaRPr lang="de-DE" dirty="0" smtClean="0"/>
          </a:p>
          <a:p>
            <a:r>
              <a:rPr lang="de-DE" dirty="0" smtClean="0"/>
              <a:t>Biomethane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grid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not </a:t>
            </a:r>
            <a:r>
              <a:rPr lang="de-DE" dirty="0" err="1" smtClean="0"/>
              <a:t>covered</a:t>
            </a:r>
            <a:endParaRPr lang="de-DE" dirty="0" smtClean="0"/>
          </a:p>
          <a:p>
            <a:r>
              <a:rPr lang="de-DE" dirty="0" err="1" smtClean="0"/>
              <a:t>If</a:t>
            </a:r>
            <a:r>
              <a:rPr lang="de-DE" dirty="0" smtClean="0"/>
              <a:t> so,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unique</a:t>
            </a:r>
            <a:r>
              <a:rPr lang="de-DE" dirty="0" smtClean="0"/>
              <a:t> </a:t>
            </a:r>
            <a:r>
              <a:rPr lang="de-DE" dirty="0" err="1" smtClean="0"/>
              <a:t>approach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biomethane 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Emission 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Emission </a:t>
            </a:r>
            <a:r>
              <a:rPr lang="de-DE" dirty="0" err="1" smtClean="0"/>
              <a:t>reporting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100" y="1734072"/>
            <a:ext cx="3143250" cy="11049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100" y="3145654"/>
            <a:ext cx="3263900" cy="907772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032" y="4238935"/>
            <a:ext cx="2952036" cy="102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10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AB78F5C-BA3F-49E9-BE8A-DC0FB3D8D44D}"/>
              </a:ext>
            </a:extLst>
          </p:cNvPr>
          <p:cNvSpPr txBox="1"/>
          <p:nvPr/>
        </p:nvSpPr>
        <p:spPr>
          <a:xfrm>
            <a:off x="6744673" y="2070474"/>
            <a:ext cx="5185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Thank you for your attention! </a:t>
            </a: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AA4D44-EAB3-4A5D-B003-133D32181447}"/>
              </a:ext>
            </a:extLst>
          </p:cNvPr>
          <p:cNvCxnSpPr>
            <a:cxnSpLocks/>
          </p:cNvCxnSpPr>
          <p:nvPr/>
        </p:nvCxnSpPr>
        <p:spPr>
          <a:xfrm>
            <a:off x="7156580" y="2655249"/>
            <a:ext cx="4709606" cy="0"/>
          </a:xfrm>
          <a:prstGeom prst="line">
            <a:avLst/>
          </a:prstGeom>
          <a:ln w="38100" cap="rnd" cmpd="thinThick">
            <a:solidFill>
              <a:srgbClr val="A3C9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AA90BC-7563-495B-8333-59CD4424AA38}"/>
              </a:ext>
            </a:extLst>
          </p:cNvPr>
          <p:cNvCxnSpPr>
            <a:cxnSpLocks/>
          </p:cNvCxnSpPr>
          <p:nvPr/>
        </p:nvCxnSpPr>
        <p:spPr>
          <a:xfrm>
            <a:off x="6744673" y="2807511"/>
            <a:ext cx="4790869" cy="0"/>
          </a:xfrm>
          <a:prstGeom prst="line">
            <a:avLst/>
          </a:prstGeom>
          <a:ln w="38100" cap="rnd" cmpd="thinThick">
            <a:solidFill>
              <a:srgbClr val="1D2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8606C7D-CC87-4A38-8242-5FC69CE3693B}"/>
              </a:ext>
            </a:extLst>
          </p:cNvPr>
          <p:cNvSpPr txBox="1"/>
          <p:nvPr/>
        </p:nvSpPr>
        <p:spPr>
          <a:xfrm>
            <a:off x="923191" y="6581001"/>
            <a:ext cx="11268809" cy="276999"/>
          </a:xfrm>
          <a:prstGeom prst="rect">
            <a:avLst/>
          </a:prstGeom>
          <a:solidFill>
            <a:srgbClr val="1D2C73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     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393F377-0EC7-4B07-B337-F0DFD6A8769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" y="6376524"/>
            <a:ext cx="784927" cy="481476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806F753-B758-4A7F-9770-4BEB4A3AC2B3}"/>
              </a:ext>
            </a:extLst>
          </p:cNvPr>
          <p:cNvSpPr/>
          <p:nvPr/>
        </p:nvSpPr>
        <p:spPr>
          <a:xfrm>
            <a:off x="857755" y="6590449"/>
            <a:ext cx="88405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       This project receives funding from the European Union’s Horizon 2020 Framework Programme Research and Innovation under Grant Agreement no. 857796 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857755" y="1614974"/>
            <a:ext cx="5159829" cy="3704252"/>
            <a:chOff x="3516085" y="1576874"/>
            <a:chExt cx="5159829" cy="3704252"/>
          </a:xfrm>
        </p:grpSpPr>
        <p:pic>
          <p:nvPicPr>
            <p:cNvPr id="37" name="Picture 21">
              <a:extLst>
                <a:ext uri="{FF2B5EF4-FFF2-40B4-BE49-F238E27FC236}">
                  <a16:creationId xmlns:a16="http://schemas.microsoft.com/office/drawing/2014/main" id="{7A58DCE1-25AE-425F-AFEA-44DA651266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36160" y="1836623"/>
              <a:ext cx="1115740" cy="585050"/>
            </a:xfrm>
            <a:prstGeom prst="rect">
              <a:avLst/>
            </a:prstGeom>
          </p:spPr>
        </p:pic>
        <p:pic>
          <p:nvPicPr>
            <p:cNvPr id="38" name="Picture 22">
              <a:extLst>
                <a:ext uri="{FF2B5EF4-FFF2-40B4-BE49-F238E27FC236}">
                  <a16:creationId xmlns:a16="http://schemas.microsoft.com/office/drawing/2014/main" id="{6EE14E13-329B-41B5-8CC1-88580A08C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6195" y="2434487"/>
              <a:ext cx="591146" cy="1080370"/>
            </a:xfrm>
            <a:prstGeom prst="rect">
              <a:avLst/>
            </a:prstGeom>
          </p:spPr>
        </p:pic>
        <p:pic>
          <p:nvPicPr>
            <p:cNvPr id="39" name="Picture 23">
              <a:extLst>
                <a:ext uri="{FF2B5EF4-FFF2-40B4-BE49-F238E27FC236}">
                  <a16:creationId xmlns:a16="http://schemas.microsoft.com/office/drawing/2014/main" id="{FFE8828D-C2EF-4B75-8FCF-1365F81B10A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68610" y="2549523"/>
              <a:ext cx="1136136" cy="533430"/>
            </a:xfrm>
            <a:prstGeom prst="rect">
              <a:avLst/>
            </a:prstGeom>
          </p:spPr>
        </p:pic>
        <p:pic>
          <p:nvPicPr>
            <p:cNvPr id="40" name="Picture 24">
              <a:extLst>
                <a:ext uri="{FF2B5EF4-FFF2-40B4-BE49-F238E27FC236}">
                  <a16:creationId xmlns:a16="http://schemas.microsoft.com/office/drawing/2014/main" id="{D371F61F-A747-413C-B28B-3CBBEE114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2210" y="3576737"/>
              <a:ext cx="1018552" cy="509277"/>
            </a:xfrm>
            <a:prstGeom prst="rect">
              <a:avLst/>
            </a:prstGeom>
          </p:spPr>
        </p:pic>
        <p:pic>
          <p:nvPicPr>
            <p:cNvPr id="41" name="Picture 25">
              <a:extLst>
                <a:ext uri="{FF2B5EF4-FFF2-40B4-BE49-F238E27FC236}">
                  <a16:creationId xmlns:a16="http://schemas.microsoft.com/office/drawing/2014/main" id="{3A94B829-B53D-446C-8122-A4AA802BE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112437" y="2440509"/>
              <a:ext cx="774444" cy="849090"/>
            </a:xfrm>
            <a:prstGeom prst="rect">
              <a:avLst/>
            </a:prstGeom>
          </p:spPr>
        </p:pic>
        <p:pic>
          <p:nvPicPr>
            <p:cNvPr id="42" name="Picture 26">
              <a:extLst>
                <a:ext uri="{FF2B5EF4-FFF2-40B4-BE49-F238E27FC236}">
                  <a16:creationId xmlns:a16="http://schemas.microsoft.com/office/drawing/2014/main" id="{0ED2FF5D-782A-4662-842F-B139C4D77F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091934" y="2432968"/>
              <a:ext cx="1395624" cy="588425"/>
            </a:xfrm>
            <a:prstGeom prst="rect">
              <a:avLst/>
            </a:prstGeom>
          </p:spPr>
        </p:pic>
        <p:pic>
          <p:nvPicPr>
            <p:cNvPr id="43" name="Picture 27">
              <a:extLst>
                <a:ext uri="{FF2B5EF4-FFF2-40B4-BE49-F238E27FC236}">
                  <a16:creationId xmlns:a16="http://schemas.microsoft.com/office/drawing/2014/main" id="{0413250F-E91F-45DC-8B81-4BD9177AA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677637" y="3263000"/>
              <a:ext cx="795324" cy="631581"/>
            </a:xfrm>
            <a:prstGeom prst="rect">
              <a:avLst/>
            </a:prstGeom>
          </p:spPr>
        </p:pic>
        <p:pic>
          <p:nvPicPr>
            <p:cNvPr id="44" name="Picture 28">
              <a:extLst>
                <a:ext uri="{FF2B5EF4-FFF2-40B4-BE49-F238E27FC236}">
                  <a16:creationId xmlns:a16="http://schemas.microsoft.com/office/drawing/2014/main" id="{1AC23059-94BB-4327-A59D-2E991CF83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432307" y="4135480"/>
              <a:ext cx="1537881" cy="484666"/>
            </a:xfrm>
            <a:prstGeom prst="rect">
              <a:avLst/>
            </a:prstGeom>
          </p:spPr>
        </p:pic>
        <p:pic>
          <p:nvPicPr>
            <p:cNvPr id="45" name="Picture 29">
              <a:extLst>
                <a:ext uri="{FF2B5EF4-FFF2-40B4-BE49-F238E27FC236}">
                  <a16:creationId xmlns:a16="http://schemas.microsoft.com/office/drawing/2014/main" id="{E6A260CF-C582-4F41-9685-B9E11DBBCE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823287" y="3489540"/>
              <a:ext cx="1272712" cy="546563"/>
            </a:xfrm>
            <a:prstGeom prst="rect">
              <a:avLst/>
            </a:prstGeom>
          </p:spPr>
        </p:pic>
        <p:pic>
          <p:nvPicPr>
            <p:cNvPr id="46" name="Picture 30">
              <a:extLst>
                <a:ext uri="{FF2B5EF4-FFF2-40B4-BE49-F238E27FC236}">
                  <a16:creationId xmlns:a16="http://schemas.microsoft.com/office/drawing/2014/main" id="{4A133617-96EE-4FDF-865E-988DEFC700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284243" y="3405252"/>
              <a:ext cx="1164043" cy="574463"/>
            </a:xfrm>
            <a:prstGeom prst="rect">
              <a:avLst/>
            </a:prstGeom>
          </p:spPr>
        </p:pic>
        <p:pic>
          <p:nvPicPr>
            <p:cNvPr id="47" name="Picture 4" descr="RÃ©sultat de recherche d'images pour &quot;EUROPEAN RENEWABLE GAS REGISTRY&quot;">
              <a:extLst>
                <a:ext uri="{FF2B5EF4-FFF2-40B4-BE49-F238E27FC236}">
                  <a16:creationId xmlns:a16="http://schemas.microsoft.com/office/drawing/2014/main" id="{281BA132-D727-4FE7-87BF-13A2E12FF8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1643" y="4356410"/>
              <a:ext cx="1257269" cy="890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tangle: Rounded Corners 31">
              <a:extLst>
                <a:ext uri="{FF2B5EF4-FFF2-40B4-BE49-F238E27FC236}">
                  <a16:creationId xmlns:a16="http://schemas.microsoft.com/office/drawing/2014/main" id="{1890328C-E03E-4BC8-8859-8CAFE8A5F1D7}"/>
                </a:ext>
              </a:extLst>
            </p:cNvPr>
            <p:cNvSpPr/>
            <p:nvPr/>
          </p:nvSpPr>
          <p:spPr>
            <a:xfrm>
              <a:off x="3516085" y="1576874"/>
              <a:ext cx="5159829" cy="3704252"/>
            </a:xfrm>
            <a:prstGeom prst="roundRect">
              <a:avLst/>
            </a:prstGeom>
            <a:no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dirty="0"/>
            </a:p>
          </p:txBody>
        </p:sp>
        <p:pic>
          <p:nvPicPr>
            <p:cNvPr id="49" name="Picture 6" descr="RÃ©sultat de recherche d'images pour &quot;ELERING AS&quot;">
              <a:extLst>
                <a:ext uri="{FF2B5EF4-FFF2-40B4-BE49-F238E27FC236}">
                  <a16:creationId xmlns:a16="http://schemas.microsoft.com/office/drawing/2014/main" id="{311208A1-A957-4F0C-BA38-CE24434702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2964" y="4193628"/>
              <a:ext cx="1145275" cy="395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32">
              <a:extLst>
                <a:ext uri="{FF2B5EF4-FFF2-40B4-BE49-F238E27FC236}">
                  <a16:creationId xmlns:a16="http://schemas.microsoft.com/office/drawing/2014/main" id="{E260F38A-4829-46BA-B920-F2AF162DEE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7662450" y="4251033"/>
              <a:ext cx="621206" cy="803517"/>
            </a:xfrm>
            <a:prstGeom prst="rect">
              <a:avLst/>
            </a:prstGeom>
          </p:spPr>
        </p:pic>
        <p:pic>
          <p:nvPicPr>
            <p:cNvPr id="51" name="Picture 3" descr="Logo&#10;&#10;Description automatically generated">
              <a:extLst>
                <a:ext uri="{FF2B5EF4-FFF2-40B4-BE49-F238E27FC236}">
                  <a16:creationId xmlns:a16="http://schemas.microsoft.com/office/drawing/2014/main" id="{9F92C85E-21CD-4432-AD4C-C1A4B50945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4746" y="1819625"/>
              <a:ext cx="1115740" cy="488800"/>
            </a:xfrm>
            <a:prstGeom prst="rect">
              <a:avLst/>
            </a:prstGeom>
          </p:spPr>
        </p:pic>
        <p:pic>
          <p:nvPicPr>
            <p:cNvPr id="52" name="Picture 9" descr="Logo, company name&#10;&#10;Description automatically generated">
              <a:extLst>
                <a:ext uri="{FF2B5EF4-FFF2-40B4-BE49-F238E27FC236}">
                  <a16:creationId xmlns:a16="http://schemas.microsoft.com/office/drawing/2014/main" id="{814B183B-AC5A-41E5-9119-18D3CB69B3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t="29647" r="-755" b="28782"/>
            <a:stretch/>
          </p:blipFill>
          <p:spPr>
            <a:xfrm>
              <a:off x="5761989" y="4745013"/>
              <a:ext cx="1195817" cy="395120"/>
            </a:xfrm>
            <a:prstGeom prst="rect">
              <a:avLst/>
            </a:prstGeom>
          </p:spPr>
        </p:pic>
        <p:pic>
          <p:nvPicPr>
            <p:cNvPr id="53" name="Picture 11" descr="Logo&#10;&#10;Description automatically generated">
              <a:extLst>
                <a:ext uri="{FF2B5EF4-FFF2-40B4-BE49-F238E27FC236}">
                  <a16:creationId xmlns:a16="http://schemas.microsoft.com/office/drawing/2014/main" id="{D94AFAE9-00B5-434A-AC64-CA0868838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9669" y="1866188"/>
              <a:ext cx="1537882" cy="4224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8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649</Words>
  <Application>Microsoft Office PowerPoint</Application>
  <PresentationFormat>Breitbild</PresentationFormat>
  <Paragraphs>57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</vt:lpstr>
      <vt:lpstr>Times New Roman</vt:lpstr>
      <vt:lpstr>Benutzerdefiniertes Design</vt:lpstr>
      <vt:lpstr>Biomethane in ETS and non-ETS  </vt:lpstr>
      <vt:lpstr>EU-ETS – European Emissions trading scheme</vt:lpstr>
      <vt:lpstr>EU-ETS – European Emissions trading scheme - Biomass</vt:lpstr>
      <vt:lpstr>EU-ETS – European Emissions trading scheme</vt:lpstr>
      <vt:lpstr>EU-ETS – European Emissions trading scheme</vt:lpstr>
      <vt:lpstr>BEHG – national emission trading</vt:lpstr>
      <vt:lpstr>BEHG – national emission trading</vt:lpstr>
      <vt:lpstr>Emission Reduction for Emission reporting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Austrian Biomethane Registry</dc:title>
  <dc:creator>Sarah Piza</dc:creator>
  <cp:lastModifiedBy>Völler, Klaus</cp:lastModifiedBy>
  <cp:revision>1035</cp:revision>
  <dcterms:created xsi:type="dcterms:W3CDTF">2019-09-18T09:34:27Z</dcterms:created>
  <dcterms:modified xsi:type="dcterms:W3CDTF">2022-06-21T16:43:42Z</dcterms:modified>
</cp:coreProperties>
</file>